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b" ContentType="application/vnd.ms-excel.sheet.binary.macroEnabled.12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notesSlides/notesSlide3.xml" ContentType="application/vnd.openxmlformats-officedocument.presentationml.notesSlide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0" r:id="rId2"/>
  </p:sldMasterIdLst>
  <p:notesMasterIdLst>
    <p:notesMasterId r:id="rId48"/>
  </p:notesMasterIdLst>
  <p:sldIdLst>
    <p:sldId id="259" r:id="rId3"/>
    <p:sldId id="258" r:id="rId4"/>
    <p:sldId id="301" r:id="rId5"/>
    <p:sldId id="260" r:id="rId6"/>
    <p:sldId id="351" r:id="rId7"/>
    <p:sldId id="352" r:id="rId8"/>
    <p:sldId id="346" r:id="rId9"/>
    <p:sldId id="322" r:id="rId10"/>
    <p:sldId id="338" r:id="rId11"/>
    <p:sldId id="345" r:id="rId12"/>
    <p:sldId id="344" r:id="rId13"/>
    <p:sldId id="349" r:id="rId14"/>
    <p:sldId id="350" r:id="rId15"/>
    <p:sldId id="339" r:id="rId16"/>
    <p:sldId id="340" r:id="rId17"/>
    <p:sldId id="341" r:id="rId18"/>
    <p:sldId id="342" r:id="rId19"/>
    <p:sldId id="329" r:id="rId20"/>
    <p:sldId id="328" r:id="rId21"/>
    <p:sldId id="325" r:id="rId22"/>
    <p:sldId id="326" r:id="rId23"/>
    <p:sldId id="324" r:id="rId24"/>
    <p:sldId id="323" r:id="rId25"/>
    <p:sldId id="327" r:id="rId26"/>
    <p:sldId id="320" r:id="rId27"/>
    <p:sldId id="330" r:id="rId28"/>
    <p:sldId id="331" r:id="rId29"/>
    <p:sldId id="332" r:id="rId30"/>
    <p:sldId id="333" r:id="rId31"/>
    <p:sldId id="334" r:id="rId32"/>
    <p:sldId id="347" r:id="rId33"/>
    <p:sldId id="336" r:id="rId34"/>
    <p:sldId id="348" r:id="rId35"/>
    <p:sldId id="343" r:id="rId36"/>
    <p:sldId id="263" r:id="rId37"/>
    <p:sldId id="309" r:id="rId38"/>
    <p:sldId id="311" r:id="rId39"/>
    <p:sldId id="310" r:id="rId40"/>
    <p:sldId id="312" r:id="rId41"/>
    <p:sldId id="313" r:id="rId42"/>
    <p:sldId id="314" r:id="rId43"/>
    <p:sldId id="315" r:id="rId44"/>
    <p:sldId id="317" r:id="rId45"/>
    <p:sldId id="318" r:id="rId46"/>
    <p:sldId id="291" r:id="rId47"/>
  </p:sldIdLst>
  <p:sldSz cx="12192000" cy="6858000"/>
  <p:notesSz cx="6742113" cy="9875838"/>
  <p:custDataLst>
    <p:tags r:id="rId4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99"/>
    <a:srgbClr val="0093ED"/>
    <a:srgbClr val="0000CC"/>
    <a:srgbClr val="000024"/>
    <a:srgbClr val="25ACFF"/>
    <a:srgbClr val="000028"/>
    <a:srgbClr val="E6E6E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主题样式 1 - 强调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D27102A9-8310-4765-A935-A1911B00CA55}" styleName="浅色样式 1 - 强调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中度样式 1 - 强调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54" autoAdjust="0"/>
    <p:restoredTop sz="95039" autoAdjust="0"/>
  </p:normalViewPr>
  <p:slideViewPr>
    <p:cSldViewPr snapToGrid="0">
      <p:cViewPr varScale="1">
        <p:scale>
          <a:sx n="75" d="100"/>
          <a:sy n="75" d="100"/>
        </p:scale>
        <p:origin x="110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.xlsb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1.xlsb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2.xlsb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3.xlsb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4856596558317401E-2"/>
          <c:y val="3.1941031941031942E-2"/>
          <c:w val="0.9502868068833652"/>
          <c:h val="0.93611793611793614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40BF22"/>
            </a:solidFill>
            <a:ln>
              <a:noFill/>
            </a:ln>
          </c:spPr>
          <c:invertIfNegative val="0"/>
          <c:val>
            <c:numRef>
              <c:f>Sheet1!$A$1:$C$1</c:f>
              <c:numCache>
                <c:formatCode>General</c:formatCode>
                <c:ptCount val="3"/>
                <c:pt idx="0">
                  <c:v>40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B2-443A-8326-1315E0C36629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</c:spPr>
          <c:invertIfNegative val="0"/>
          <c:val>
            <c:numRef>
              <c:f>Sheet1!$A$2:$C$2</c:f>
              <c:numCache>
                <c:formatCode>General</c:formatCode>
                <c:ptCount val="3"/>
                <c:pt idx="1">
                  <c:v>921.43684820393969</c:v>
                </c:pt>
                <c:pt idx="2">
                  <c:v>921.43684820393969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B2-443A-8326-1315E0C36629}"/>
            </c:ext>
          </c:extLst>
        </c:ser>
        <c:ser>
          <c:idx val="2"/>
          <c:order val="2"/>
          <c:spPr>
            <a:solidFill>
              <a:srgbClr val="1474F3"/>
            </a:solidFill>
            <a:ln>
              <a:noFill/>
            </a:ln>
          </c:spPr>
          <c:invertIfNegative val="0"/>
          <c:val>
            <c:numRef>
              <c:f>Sheet1!$A$3:$C$3</c:f>
              <c:numCache>
                <c:formatCode>General</c:formatCode>
                <c:ptCount val="3"/>
                <c:pt idx="1">
                  <c:v>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3B2-443A-8326-1315E0C366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1810201728"/>
        <c:axId val="1"/>
      </c:barChart>
      <c:catAx>
        <c:axId val="1810201728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921.43684820393969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1810201728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2907488986784141E-2"/>
          <c:y val="3.1941031941031942E-2"/>
          <c:w val="0.95418502202643174"/>
          <c:h val="0.93611793611793614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1D7AF1"/>
            </a:solidFill>
            <a:ln>
              <a:noFill/>
            </a:ln>
          </c:spPr>
          <c:invertIfNegative val="0"/>
          <c:val>
            <c:numRef>
              <c:f>Sheet1!$A$1:$C$1</c:f>
              <c:numCache>
                <c:formatCode>General</c:formatCode>
                <c:ptCount val="3"/>
                <c:pt idx="0">
                  <c:v>3150</c:v>
                </c:pt>
                <c:pt idx="1">
                  <c:v>6300</c:v>
                </c:pt>
                <c:pt idx="2">
                  <c:v>16000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B8-458E-9CB3-FD396CBE271C}"/>
            </c:ext>
          </c:extLst>
        </c:ser>
        <c:ser>
          <c:idx val="1"/>
          <c:order val="1"/>
          <c:spPr>
            <a:solidFill>
              <a:srgbClr val="40BF22"/>
            </a:solidFill>
            <a:ln>
              <a:noFill/>
            </a:ln>
          </c:spPr>
          <c:invertIfNegative val="0"/>
          <c:val>
            <c:numRef>
              <c:f>Sheet1!$A$2:$C$2</c:f>
              <c:numCache>
                <c:formatCode>General</c:formatCode>
                <c:ptCount val="3"/>
                <c:pt idx="0">
                  <c:v>3000</c:v>
                </c:pt>
                <c:pt idx="1">
                  <c:v>4500</c:v>
                </c:pt>
                <c:pt idx="2">
                  <c:v>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B8-458E-9CB3-FD396CBE27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457219055"/>
        <c:axId val="1"/>
      </c:barChart>
      <c:catAx>
        <c:axId val="1457219055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6000"/>
          <c:min val="2000"/>
        </c:scaling>
        <c:delete val="1"/>
        <c:axPos val="t"/>
        <c:numFmt formatCode="General" sourceLinked="1"/>
        <c:majorTickMark val="out"/>
        <c:minorTickMark val="none"/>
        <c:tickLblPos val="nextTo"/>
        <c:crossAx val="1457219055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4856596558317401E-2"/>
          <c:y val="0.10077519379844961"/>
          <c:w val="0.9502868068833652"/>
          <c:h val="0.79844961240310075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40BF22"/>
            </a:solidFill>
            <a:ln>
              <a:noFill/>
            </a:ln>
          </c:spPr>
          <c:invertIfNegative val="0"/>
          <c:val>
            <c:numRef>
              <c:f>Sheet1!$A$1</c:f>
              <c:numCache>
                <c:formatCode>General</c:formatCode>
                <c:ptCount val="1"/>
                <c:pt idx="0">
                  <c:v>230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B4-47E6-A3E9-927C822081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100"/>
        <c:axId val="1183425232"/>
        <c:axId val="1"/>
      </c:barChart>
      <c:catAx>
        <c:axId val="1183425232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315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1183425232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4856596558317401E-2"/>
          <c:y val="0.10077519379844961"/>
          <c:w val="0.9502868068833652"/>
          <c:h val="0.79844961240310075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40BF22"/>
            </a:solidFill>
            <a:ln>
              <a:noFill/>
            </a:ln>
          </c:spPr>
          <c:invertIfNegative val="0"/>
          <c:val>
            <c:numRef>
              <c:f>Sheet1!$A$1</c:f>
              <c:numCache>
                <c:formatCode>General</c:formatCode>
                <c:ptCount val="1"/>
                <c:pt idx="0">
                  <c:v>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BE-46F1-A2BF-02532083CA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100"/>
        <c:axId val="1181441536"/>
        <c:axId val="1"/>
      </c:barChart>
      <c:catAx>
        <c:axId val="1181441536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315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1181441536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5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5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7D62A9-B0DE-4506-8E41-A3D24A296A75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5075"/>
            <a:ext cx="5922963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4212" y="4752747"/>
            <a:ext cx="5393690" cy="38886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380333"/>
            <a:ext cx="2921582" cy="4955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18971" y="9380333"/>
            <a:ext cx="2921582" cy="4955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BB8E9-7279-41E7-812F-0FBAFF53C0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834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BB8E9-7279-41E7-812F-0FBAFF53C0E4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6697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rgbClr val="0000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487" y="6235701"/>
            <a:ext cx="1797313" cy="22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674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6AB991-CBB8-4CE9-931A-F2EB064DB248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C1A38A-0484-4268-8D7E-8575A164E4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16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6AB991-CBB8-4CE9-931A-F2EB064DB248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C1A38A-0484-4268-8D7E-8575A164E4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5874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6AB991-CBB8-4CE9-931A-F2EB064DB248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C1A38A-0484-4268-8D7E-8575A164E4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5558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87FE34-614B-479E-8D61-D4E09F638D10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A87D17-6A1B-4931-ABEE-84271706E6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9455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87FE34-614B-479E-8D61-D4E09F638D10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A87D17-6A1B-4931-ABEE-84271706E6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09792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87FE34-614B-479E-8D61-D4E09F638D10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A87D17-6A1B-4931-ABEE-84271706E6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51274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87FE34-614B-479E-8D61-D4E09F638D10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A87D17-6A1B-4931-ABEE-84271706E6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25795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87FE34-614B-479E-8D61-D4E09F638D10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A87D17-6A1B-4931-ABEE-84271706E6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68313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87FE34-614B-479E-8D61-D4E09F638D10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A87D17-6A1B-4931-ABEE-84271706E6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47850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87FE34-614B-479E-8D61-D4E09F638D10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A87D17-6A1B-4931-ABEE-84271706E6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5600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0000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684839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87FE34-614B-479E-8D61-D4E09F638D10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A87D17-6A1B-4931-ABEE-84271706E6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13581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87FE34-614B-479E-8D61-D4E09F638D10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A87D17-6A1B-4931-ABEE-84271706E6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0955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87FE34-614B-479E-8D61-D4E09F638D10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A87D17-6A1B-4931-ABEE-84271706E6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49701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87FE34-614B-479E-8D61-D4E09F638D10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A87D17-6A1B-4931-ABEE-84271706E6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5554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488" y="6235701"/>
            <a:ext cx="1797310" cy="22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920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6AB991-CBB8-4CE9-931A-F2EB064DB248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C1A38A-0484-4268-8D7E-8575A164E4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7281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6AB991-CBB8-4CE9-931A-F2EB064DB248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C1A38A-0484-4268-8D7E-8575A164E4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3476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6AB991-CBB8-4CE9-931A-F2EB064DB248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C1A38A-0484-4268-8D7E-8575A164E4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9068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6AB991-CBB8-4CE9-931A-F2EB064DB248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C1A38A-0484-4268-8D7E-8575A164E4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602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6AB991-CBB8-4CE9-931A-F2EB064DB248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C1A38A-0484-4268-8D7E-8575A164E4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1309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6AB991-CBB8-4CE9-931A-F2EB064DB248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C1A38A-0484-4268-8D7E-8575A164E4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8509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oleObject" Target="../embeddings/oleObject2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65395046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15" imgW="347" imgH="348" progId="TCLayout.ActiveDocument.1">
                  <p:embed/>
                </p:oleObj>
              </mc:Choice>
              <mc:Fallback>
                <p:oleObj name="think-cell 幻灯片" r:id="rId1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Slide Number Placeholder" descr="Page number">
            <a:extLst>
              <a:ext uri="{FF2B5EF4-FFF2-40B4-BE49-F238E27FC236}">
                <a16:creationId xmlns:a16="http://schemas.microsoft.com/office/drawing/2014/main" id="{1C051FD7-F65C-4306-9083-C9770A0AF2DF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 vert="horz" lIns="0" tIns="0" rIns="0" bIns="61200" rtlCol="0" anchor="ctr" anchorCtr="0"/>
          <a:lstStyle>
            <a:defPPr>
              <a:defRPr lang="zh-CN"/>
            </a:defPPr>
            <a:lvl1pPr marL="0" algn="l" defTabSz="914400" rtl="0" eaLnBrk="1" latinLnBrk="0" hangingPunct="1">
              <a:lnSpc>
                <a:spcPct val="100000"/>
              </a:lnSpc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9999"/>
              </a:buClr>
            </a:pPr>
            <a:r>
              <a:rPr lang="en-US" kern="0">
                <a:solidFill>
                  <a:srgbClr val="000000"/>
                </a:solidFill>
                <a:latin typeface="Arial"/>
              </a:rPr>
              <a:t>Page </a:t>
            </a:r>
            <a:fld id="{15EBE321-CBB1-4E91-BD14-37C8D44326FB}" type="slidenum">
              <a:rPr lang="en-US" kern="0" smtClean="0">
                <a:solidFill>
                  <a:srgbClr val="000000"/>
                </a:solidFill>
                <a:latin typeface="Arial"/>
              </a:rPr>
              <a:pPr>
                <a:buClr>
                  <a:srgbClr val="009999"/>
                </a:buClr>
              </a:pPr>
              <a:t>‹#›</a:t>
            </a:fld>
            <a:endParaRPr lang="en-US" kern="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9599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/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2665785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14" imgW="347" imgH="348" progId="TCLayout.ActiveDocument.1">
                  <p:embed/>
                </p:oleObj>
              </mc:Choice>
              <mc:Fallback>
                <p:oleObj name="think-cell 幻灯片" r:id="rId14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图片 6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488" y="6235701"/>
            <a:ext cx="1797310" cy="22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767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oleObject" Target="../embeddings/oleObject9.bin"/><Relationship Id="rId7" Type="http://schemas.openxmlformats.org/officeDocument/2006/relationships/image" Target="../media/image4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3.xml"/><Relationship Id="rId6" Type="http://schemas.openxmlformats.org/officeDocument/2006/relationships/image" Target="../media/image38.png"/><Relationship Id="rId5" Type="http://schemas.openxmlformats.org/officeDocument/2006/relationships/image" Target="../media/image43.png"/><Relationship Id="rId4" Type="http://schemas.openxmlformats.org/officeDocument/2006/relationships/image" Target="../media/image1.emf"/><Relationship Id="rId9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oleObject" Target="../embeddings/oleObject10.bin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4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1.emf"/><Relationship Id="rId9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5.xml"/><Relationship Id="rId5" Type="http://schemas.openxmlformats.org/officeDocument/2006/relationships/image" Target="../media/image52.png"/><Relationship Id="rId4" Type="http://schemas.openxmlformats.org/officeDocument/2006/relationships/image" Target="../media/image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6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9.xml"/><Relationship Id="rId4" Type="http://schemas.openxmlformats.org/officeDocument/2006/relationships/image" Target="../media/image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55.png"/><Relationship Id="rId2" Type="http://schemas.microsoft.com/office/2007/relationships/media" Target="../media/media1.mp4"/><Relationship Id="rId1" Type="http://schemas.openxmlformats.org/officeDocument/2006/relationships/tags" Target="../tags/tag6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1.xml"/><Relationship Id="rId5" Type="http://schemas.openxmlformats.org/officeDocument/2006/relationships/image" Target="../media/image56.jpeg"/><Relationship Id="rId4" Type="http://schemas.openxmlformats.org/officeDocument/2006/relationships/image" Target="../media/image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2.xml"/><Relationship Id="rId5" Type="http://schemas.openxmlformats.org/officeDocument/2006/relationships/image" Target="../media/image57.png"/><Relationship Id="rId4" Type="http://schemas.openxmlformats.org/officeDocument/2006/relationships/image" Target="../media/image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Relationship Id="rId5" Type="http://schemas.openxmlformats.org/officeDocument/2006/relationships/image" Target="../media/image58.jpeg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4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7" Type="http://schemas.openxmlformats.org/officeDocument/2006/relationships/image" Target="../media/image6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5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1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6.xml"/><Relationship Id="rId5" Type="http://schemas.openxmlformats.org/officeDocument/2006/relationships/image" Target="../media/image64.png"/><Relationship Id="rId4" Type="http://schemas.openxmlformats.org/officeDocument/2006/relationships/image" Target="../media/image1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7.xml"/><Relationship Id="rId5" Type="http://schemas.openxmlformats.org/officeDocument/2006/relationships/image" Target="../media/image65.png"/><Relationship Id="rId4" Type="http://schemas.openxmlformats.org/officeDocument/2006/relationships/image" Target="../media/image1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8.xml"/><Relationship Id="rId5" Type="http://schemas.openxmlformats.org/officeDocument/2006/relationships/image" Target="../media/image57.png"/><Relationship Id="rId4" Type="http://schemas.openxmlformats.org/officeDocument/2006/relationships/image" Target="../media/image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9.xml"/><Relationship Id="rId4" Type="http://schemas.openxmlformats.org/officeDocument/2006/relationships/image" Target="../media/image1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0.xml"/><Relationship Id="rId5" Type="http://schemas.openxmlformats.org/officeDocument/2006/relationships/image" Target="../media/image56.jpeg"/><Relationship Id="rId4" Type="http://schemas.openxmlformats.org/officeDocument/2006/relationships/image" Target="../media/image1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1.xml"/><Relationship Id="rId5" Type="http://schemas.openxmlformats.org/officeDocument/2006/relationships/image" Target="../media/image66.png"/><Relationship Id="rId4" Type="http://schemas.openxmlformats.org/officeDocument/2006/relationships/image" Target="../media/image1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2.xml"/><Relationship Id="rId5" Type="http://schemas.openxmlformats.org/officeDocument/2006/relationships/image" Target="../media/image67.png"/><Relationship Id="rId4" Type="http://schemas.openxmlformats.org/officeDocument/2006/relationships/image" Target="../media/image1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3.xml"/><Relationship Id="rId5" Type="http://schemas.openxmlformats.org/officeDocument/2006/relationships/image" Target="../media/image68.pn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18" Type="http://schemas.openxmlformats.org/officeDocument/2006/relationships/image" Target="../media/image22.png"/><Relationship Id="rId3" Type="http://schemas.openxmlformats.org/officeDocument/2006/relationships/oleObject" Target="../embeddings/oleObject4.bin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5.png"/><Relationship Id="rId1" Type="http://schemas.openxmlformats.org/officeDocument/2006/relationships/tags" Target="../tags/tag6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19" Type="http://schemas.openxmlformats.org/officeDocument/2006/relationships/image" Target="../media/image23.jpeg"/><Relationship Id="rId4" Type="http://schemas.openxmlformats.org/officeDocument/2006/relationships/image" Target="../media/image1.emf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4.xml"/><Relationship Id="rId5" Type="http://schemas.openxmlformats.org/officeDocument/2006/relationships/image" Target="../media/image69.png"/><Relationship Id="rId4" Type="http://schemas.openxmlformats.org/officeDocument/2006/relationships/image" Target="../media/image1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5.xml"/><Relationship Id="rId5" Type="http://schemas.openxmlformats.org/officeDocument/2006/relationships/image" Target="../media/image69.png"/><Relationship Id="rId4" Type="http://schemas.openxmlformats.org/officeDocument/2006/relationships/image" Target="../media/image1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6.xml"/><Relationship Id="rId5" Type="http://schemas.openxmlformats.org/officeDocument/2006/relationships/image" Target="../media/image70.png"/><Relationship Id="rId4" Type="http://schemas.openxmlformats.org/officeDocument/2006/relationships/image" Target="../media/image1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7.xml"/><Relationship Id="rId5" Type="http://schemas.openxmlformats.org/officeDocument/2006/relationships/image" Target="../media/image70.png"/><Relationship Id="rId4" Type="http://schemas.openxmlformats.org/officeDocument/2006/relationships/image" Target="../media/image1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7" Type="http://schemas.openxmlformats.org/officeDocument/2006/relationships/image" Target="../media/image73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8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1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9.xml"/><Relationship Id="rId5" Type="http://schemas.openxmlformats.org/officeDocument/2006/relationships/image" Target="../media/image74.jpeg"/><Relationship Id="rId4" Type="http://schemas.openxmlformats.org/officeDocument/2006/relationships/image" Target="../media/image1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0.xml"/><Relationship Id="rId5" Type="http://schemas.openxmlformats.org/officeDocument/2006/relationships/image" Target="../media/image42.jpeg"/><Relationship Id="rId4" Type="http://schemas.openxmlformats.org/officeDocument/2006/relationships/image" Target="../media/image1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1.xml"/><Relationship Id="rId5" Type="http://schemas.openxmlformats.org/officeDocument/2006/relationships/image" Target="../media/image75.jpeg"/><Relationship Id="rId4" Type="http://schemas.openxmlformats.org/officeDocument/2006/relationships/image" Target="../media/image1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2.xml"/><Relationship Id="rId5" Type="http://schemas.openxmlformats.org/officeDocument/2006/relationships/image" Target="../media/image76.jpeg"/><Relationship Id="rId4" Type="http://schemas.openxmlformats.org/officeDocument/2006/relationships/image" Target="../media/image1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3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4.xml"/><Relationship Id="rId4" Type="http://schemas.openxmlformats.org/officeDocument/2006/relationships/image" Target="../media/image1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5.xml"/><Relationship Id="rId5" Type="http://schemas.openxmlformats.org/officeDocument/2006/relationships/image" Target="../media/image77.jpeg"/><Relationship Id="rId4" Type="http://schemas.openxmlformats.org/officeDocument/2006/relationships/image" Target="../media/image1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6.xml"/><Relationship Id="rId4" Type="http://schemas.openxmlformats.org/officeDocument/2006/relationships/image" Target="../media/image1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7.xml"/><Relationship Id="rId4" Type="http://schemas.openxmlformats.org/officeDocument/2006/relationships/image" Target="../media/image1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8.xml"/><Relationship Id="rId4" Type="http://schemas.openxmlformats.org/officeDocument/2006/relationships/image" Target="../media/image1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9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19.xml"/><Relationship Id="rId18" Type="http://schemas.openxmlformats.org/officeDocument/2006/relationships/tags" Target="../tags/tag24.xml"/><Relationship Id="rId26" Type="http://schemas.openxmlformats.org/officeDocument/2006/relationships/tags" Target="../tags/tag32.xml"/><Relationship Id="rId39" Type="http://schemas.openxmlformats.org/officeDocument/2006/relationships/tags" Target="../tags/tag45.xml"/><Relationship Id="rId21" Type="http://schemas.openxmlformats.org/officeDocument/2006/relationships/tags" Target="../tags/tag27.xml"/><Relationship Id="rId34" Type="http://schemas.openxmlformats.org/officeDocument/2006/relationships/tags" Target="../tags/tag40.xml"/><Relationship Id="rId42" Type="http://schemas.openxmlformats.org/officeDocument/2006/relationships/tags" Target="../tags/tag48.xml"/><Relationship Id="rId47" Type="http://schemas.openxmlformats.org/officeDocument/2006/relationships/chart" Target="../charts/chart1.xml"/><Relationship Id="rId50" Type="http://schemas.openxmlformats.org/officeDocument/2006/relationships/chart" Target="../charts/chart4.xml"/><Relationship Id="rId55" Type="http://schemas.openxmlformats.org/officeDocument/2006/relationships/image" Target="../media/image30.png"/><Relationship Id="rId7" Type="http://schemas.openxmlformats.org/officeDocument/2006/relationships/tags" Target="../tags/tag13.xml"/><Relationship Id="rId2" Type="http://schemas.openxmlformats.org/officeDocument/2006/relationships/tags" Target="../tags/tag8.xml"/><Relationship Id="rId16" Type="http://schemas.openxmlformats.org/officeDocument/2006/relationships/tags" Target="../tags/tag22.xml"/><Relationship Id="rId29" Type="http://schemas.openxmlformats.org/officeDocument/2006/relationships/tags" Target="../tags/tag35.xml"/><Relationship Id="rId11" Type="http://schemas.openxmlformats.org/officeDocument/2006/relationships/tags" Target="../tags/tag17.xml"/><Relationship Id="rId24" Type="http://schemas.openxmlformats.org/officeDocument/2006/relationships/tags" Target="../tags/tag30.xml"/><Relationship Id="rId32" Type="http://schemas.openxmlformats.org/officeDocument/2006/relationships/tags" Target="../tags/tag38.xml"/><Relationship Id="rId37" Type="http://schemas.openxmlformats.org/officeDocument/2006/relationships/tags" Target="../tags/tag43.xml"/><Relationship Id="rId40" Type="http://schemas.openxmlformats.org/officeDocument/2006/relationships/tags" Target="../tags/tag46.xml"/><Relationship Id="rId45" Type="http://schemas.openxmlformats.org/officeDocument/2006/relationships/oleObject" Target="../embeddings/oleObject5.bin"/><Relationship Id="rId53" Type="http://schemas.openxmlformats.org/officeDocument/2006/relationships/image" Target="../media/image28.png"/><Relationship Id="rId5" Type="http://schemas.openxmlformats.org/officeDocument/2006/relationships/tags" Target="../tags/tag11.xml"/><Relationship Id="rId19" Type="http://schemas.openxmlformats.org/officeDocument/2006/relationships/tags" Target="../tags/tag25.xml"/><Relationship Id="rId4" Type="http://schemas.openxmlformats.org/officeDocument/2006/relationships/tags" Target="../tags/tag10.xml"/><Relationship Id="rId9" Type="http://schemas.openxmlformats.org/officeDocument/2006/relationships/tags" Target="../tags/tag15.xml"/><Relationship Id="rId14" Type="http://schemas.openxmlformats.org/officeDocument/2006/relationships/tags" Target="../tags/tag20.xml"/><Relationship Id="rId22" Type="http://schemas.openxmlformats.org/officeDocument/2006/relationships/tags" Target="../tags/tag28.xml"/><Relationship Id="rId27" Type="http://schemas.openxmlformats.org/officeDocument/2006/relationships/tags" Target="../tags/tag33.xml"/><Relationship Id="rId30" Type="http://schemas.openxmlformats.org/officeDocument/2006/relationships/tags" Target="../tags/tag36.xml"/><Relationship Id="rId35" Type="http://schemas.openxmlformats.org/officeDocument/2006/relationships/tags" Target="../tags/tag41.xml"/><Relationship Id="rId43" Type="http://schemas.openxmlformats.org/officeDocument/2006/relationships/tags" Target="../tags/tag49.xml"/><Relationship Id="rId48" Type="http://schemas.openxmlformats.org/officeDocument/2006/relationships/chart" Target="../charts/chart2.xml"/><Relationship Id="rId56" Type="http://schemas.openxmlformats.org/officeDocument/2006/relationships/image" Target="../media/image31.png"/><Relationship Id="rId8" Type="http://schemas.openxmlformats.org/officeDocument/2006/relationships/tags" Target="../tags/tag14.xml"/><Relationship Id="rId51" Type="http://schemas.openxmlformats.org/officeDocument/2006/relationships/image" Target="../media/image27.png"/><Relationship Id="rId3" Type="http://schemas.openxmlformats.org/officeDocument/2006/relationships/tags" Target="../tags/tag9.xml"/><Relationship Id="rId12" Type="http://schemas.openxmlformats.org/officeDocument/2006/relationships/tags" Target="../tags/tag18.xml"/><Relationship Id="rId17" Type="http://schemas.openxmlformats.org/officeDocument/2006/relationships/tags" Target="../tags/tag23.xml"/><Relationship Id="rId25" Type="http://schemas.openxmlformats.org/officeDocument/2006/relationships/tags" Target="../tags/tag31.xml"/><Relationship Id="rId33" Type="http://schemas.openxmlformats.org/officeDocument/2006/relationships/tags" Target="../tags/tag39.xml"/><Relationship Id="rId38" Type="http://schemas.openxmlformats.org/officeDocument/2006/relationships/tags" Target="../tags/tag44.xml"/><Relationship Id="rId46" Type="http://schemas.openxmlformats.org/officeDocument/2006/relationships/image" Target="../media/image1.emf"/><Relationship Id="rId20" Type="http://schemas.openxmlformats.org/officeDocument/2006/relationships/tags" Target="../tags/tag26.xml"/><Relationship Id="rId41" Type="http://schemas.openxmlformats.org/officeDocument/2006/relationships/tags" Target="../tags/tag47.xml"/><Relationship Id="rId54" Type="http://schemas.openxmlformats.org/officeDocument/2006/relationships/image" Target="../media/image29.png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5" Type="http://schemas.openxmlformats.org/officeDocument/2006/relationships/tags" Target="../tags/tag21.xml"/><Relationship Id="rId23" Type="http://schemas.openxmlformats.org/officeDocument/2006/relationships/tags" Target="../tags/tag29.xml"/><Relationship Id="rId28" Type="http://schemas.openxmlformats.org/officeDocument/2006/relationships/tags" Target="../tags/tag34.xml"/><Relationship Id="rId36" Type="http://schemas.openxmlformats.org/officeDocument/2006/relationships/tags" Target="../tags/tag42.xml"/><Relationship Id="rId49" Type="http://schemas.openxmlformats.org/officeDocument/2006/relationships/chart" Target="../charts/chart3.xml"/><Relationship Id="rId57" Type="http://schemas.openxmlformats.org/officeDocument/2006/relationships/image" Target="../media/image32.png"/><Relationship Id="rId10" Type="http://schemas.openxmlformats.org/officeDocument/2006/relationships/tags" Target="../tags/tag16.xml"/><Relationship Id="rId31" Type="http://schemas.openxmlformats.org/officeDocument/2006/relationships/tags" Target="../tags/tag37.xml"/><Relationship Id="rId44" Type="http://schemas.openxmlformats.org/officeDocument/2006/relationships/slideLayout" Target="../slideLayouts/slideLayout1.xml"/><Relationship Id="rId52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0.xml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oleObject" Target="../embeddings/oleObject7.bin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98041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21">
            <a:extLst>
              <a:ext uri="{FF2B5EF4-FFF2-40B4-BE49-F238E27FC236}">
                <a16:creationId xmlns:a16="http://schemas.microsoft.com/office/drawing/2014/main" id="{69438752-CC34-E26C-DA52-B902F2078CFF}"/>
              </a:ext>
            </a:extLst>
          </p:cNvPr>
          <p:cNvSpPr/>
          <p:nvPr/>
        </p:nvSpPr>
        <p:spPr>
          <a:xfrm>
            <a:off x="406574" y="1782203"/>
            <a:ext cx="12190413" cy="3036135"/>
          </a:xfrm>
          <a:prstGeom prst="rect">
            <a:avLst/>
          </a:prstGeom>
          <a:solidFill>
            <a:srgbClr val="00B0F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006A05D5-66B6-CB90-C012-A9D04A826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552067"/>
            <a:ext cx="12190410" cy="3036135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75000"/>
                </a:schemeClr>
              </a:gs>
              <a:gs pos="48000">
                <a:schemeClr val="bg1">
                  <a:lumMod val="95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</p:pic>
      <p:sp>
        <p:nvSpPr>
          <p:cNvPr id="18" name="文本框 17"/>
          <p:cNvSpPr txBox="1"/>
          <p:nvPr/>
        </p:nvSpPr>
        <p:spPr>
          <a:xfrm>
            <a:off x="406574" y="1782203"/>
            <a:ext cx="38290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spc="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Continental Hope Group</a:t>
            </a:r>
            <a:r>
              <a:rPr lang="en-US" altLang="zh-CN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altLang="zh-CN" sz="2000" b="1" spc="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SLANVERT</a:t>
            </a:r>
            <a:endParaRPr lang="en-US" altLang="zh-CN" sz="1600" b="1" spc="3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Совершенство без границ</a:t>
            </a:r>
            <a:endParaRPr lang="zh-CN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26" y="291198"/>
            <a:ext cx="1579038" cy="288725"/>
          </a:xfrm>
          <a:prstGeom prst="rect">
            <a:avLst/>
          </a:prstGeom>
        </p:spPr>
      </p:pic>
      <p:cxnSp>
        <p:nvCxnSpPr>
          <p:cNvPr id="20" name="直接连接符 19"/>
          <p:cNvCxnSpPr>
            <a:cxnSpLocks/>
          </p:cNvCxnSpPr>
          <p:nvPr/>
        </p:nvCxnSpPr>
        <p:spPr>
          <a:xfrm>
            <a:off x="6109970" y="5080373"/>
            <a:ext cx="0" cy="1408495"/>
          </a:xfrm>
          <a:prstGeom prst="line">
            <a:avLst/>
          </a:prstGeom>
          <a:ln w="53975">
            <a:solidFill>
              <a:srgbClr val="00B0F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406574" y="5048474"/>
            <a:ext cx="53129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Приводы среднего напряжения</a:t>
            </a:r>
            <a:endParaRPr lang="en-US" altLang="zh-CN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1">
            <a:extLst>
              <a:ext uri="{FF2B5EF4-FFF2-40B4-BE49-F238E27FC236}">
                <a16:creationId xmlns:a16="http://schemas.microsoft.com/office/drawing/2014/main" id="{0B9F8A5B-2580-45AF-958E-28CE73040E39}"/>
              </a:ext>
            </a:extLst>
          </p:cNvPr>
          <p:cNvSpPr txBox="1"/>
          <p:nvPr/>
        </p:nvSpPr>
        <p:spPr>
          <a:xfrm>
            <a:off x="520899" y="5874305"/>
            <a:ext cx="3600400" cy="6924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ea typeface="MS PGothic" panose="020B0600070205080204" charset="-128"/>
                <a:cs typeface="Arial" panose="020B0604020202020204" pitchFamily="34" charset="0"/>
              </a:rPr>
              <a:t>	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ru-RU" dirty="0">
                <a:solidFill>
                  <a:prstClr val="white"/>
                </a:solidFill>
                <a:latin typeface="Arial" panose="020B0604020202020204" pitchFamily="34" charset="0"/>
                <a:ea typeface="MS PGothic" panose="020B0600070205080204" charset="-128"/>
                <a:cs typeface="Arial" panose="020B0604020202020204" pitchFamily="34" charset="0"/>
              </a:rPr>
              <a:t>10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ea typeface="MS PGothic" panose="020B0600070205080204" charset="-128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prstClr val="white"/>
                </a:solidFill>
                <a:latin typeface="Arial" panose="020B0604020202020204" pitchFamily="34" charset="0"/>
                <a:ea typeface="MS PGothic" panose="020B0600070205080204" charset="-128"/>
                <a:cs typeface="Arial" panose="020B0604020202020204" pitchFamily="34" charset="0"/>
              </a:rPr>
              <a:t>июня 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ea typeface="MS PGothic" panose="020B0600070205080204" charset="-128"/>
                <a:cs typeface="Arial" panose="020B0604020202020204" pitchFamily="34" charset="0"/>
              </a:rPr>
              <a:t>202</a:t>
            </a:r>
            <a:r>
              <a:rPr lang="ru-RU" dirty="0">
                <a:solidFill>
                  <a:prstClr val="white"/>
                </a:solidFill>
                <a:latin typeface="Arial" panose="020B0604020202020204" pitchFamily="34" charset="0"/>
                <a:ea typeface="MS PGothic" panose="020B0600070205080204" charset="-128"/>
                <a:cs typeface="Arial" panose="020B0604020202020204" pitchFamily="34" charset="0"/>
              </a:rPr>
              <a:t>5</a:t>
            </a:r>
            <a:endParaRPr lang="en-US" dirty="0">
              <a:solidFill>
                <a:prstClr val="white"/>
              </a:solidFill>
              <a:latin typeface="Arial" panose="020B0604020202020204" pitchFamily="34" charset="0"/>
              <a:ea typeface="MS PGothic" panose="020B060007020508020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00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CE775AC4-702F-63CC-C336-0113849C8E9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109111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9">
            <a:extLst>
              <a:ext uri="{FF2B5EF4-FFF2-40B4-BE49-F238E27FC236}">
                <a16:creationId xmlns:a16="http://schemas.microsoft.com/office/drawing/2014/main" id="{3A25051E-A341-357B-9E05-8EC4D669EC26}"/>
              </a:ext>
            </a:extLst>
          </p:cNvPr>
          <p:cNvSpPr txBox="1"/>
          <p:nvPr/>
        </p:nvSpPr>
        <p:spPr>
          <a:xfrm>
            <a:off x="6548734" y="1514428"/>
            <a:ext cx="3318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Стандартные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D7E3B998-17DA-E2C5-0338-B6C36F29E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5951" y="1231025"/>
            <a:ext cx="6023601" cy="3035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C313ABA-004C-2A61-679D-19B67662E9F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598"/>
          <a:stretch/>
        </p:blipFill>
        <p:spPr>
          <a:xfrm>
            <a:off x="6475242" y="2104710"/>
            <a:ext cx="5546812" cy="2648580"/>
          </a:xfrm>
          <a:prstGeom prst="rect">
            <a:avLst/>
          </a:prstGeom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BCD5D9DD-D982-3F2F-EB90-DF39EC65E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5425" y="4299354"/>
            <a:ext cx="2268173" cy="1998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9">
            <a:extLst>
              <a:ext uri="{FF2B5EF4-FFF2-40B4-BE49-F238E27FC236}">
                <a16:creationId xmlns:a16="http://schemas.microsoft.com/office/drawing/2014/main" id="{EA13D9A5-65A2-86AD-0D41-EEDB17D015F1}"/>
              </a:ext>
            </a:extLst>
          </p:cNvPr>
          <p:cNvSpPr txBox="1"/>
          <p:nvPr/>
        </p:nvSpPr>
        <p:spPr>
          <a:xfrm>
            <a:off x="401283" y="6285270"/>
            <a:ext cx="2056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Трансформатор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B49A9A38-0153-0D1A-C4D9-2BD3EE8F1AA4}"/>
              </a:ext>
            </a:extLst>
          </p:cNvPr>
          <p:cNvSpPr txBox="1"/>
          <p:nvPr/>
        </p:nvSpPr>
        <p:spPr>
          <a:xfrm>
            <a:off x="2943352" y="6297547"/>
            <a:ext cx="2268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Силовые ячейки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id="{3EA87C05-F81E-4CE9-3D9C-0FFF08E81F5F}"/>
              </a:ext>
            </a:extLst>
          </p:cNvPr>
          <p:cNvSpPr txBox="1"/>
          <p:nvPr/>
        </p:nvSpPr>
        <p:spPr>
          <a:xfrm>
            <a:off x="5280886" y="6282075"/>
            <a:ext cx="2268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Шкаф управления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3DD09585-38EC-58E1-CA2B-DC4E33D05F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352" y="4282403"/>
            <a:ext cx="2485049" cy="1863787"/>
          </a:xfrm>
          <a:prstGeom prst="rect">
            <a:avLst/>
          </a:prstGeom>
          <a:ln>
            <a:noFill/>
          </a:ln>
          <a:effectLst>
            <a:softEdge rad="38100"/>
          </a:effectLst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D7241E2-DAB6-80CF-4071-1D1263213B8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852"/>
          <a:stretch/>
        </p:blipFill>
        <p:spPr>
          <a:xfrm>
            <a:off x="5522365" y="4282403"/>
            <a:ext cx="677098" cy="1933979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4" name="TextBox 9">
            <a:extLst>
              <a:ext uri="{FF2B5EF4-FFF2-40B4-BE49-F238E27FC236}">
                <a16:creationId xmlns:a16="http://schemas.microsoft.com/office/drawing/2014/main" id="{37D8DDA7-85FE-0475-FD9C-C9B93F4B123D}"/>
              </a:ext>
            </a:extLst>
          </p:cNvPr>
          <p:cNvSpPr txBox="1"/>
          <p:nvPr/>
        </p:nvSpPr>
        <p:spPr>
          <a:xfrm>
            <a:off x="491778" y="391259"/>
            <a:ext cx="73881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3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Средневольтные приводы </a:t>
            </a:r>
            <a:r>
              <a:rPr lang="ru-RU" altLang="zh-CN" sz="30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серии</a:t>
            </a:r>
            <a:r>
              <a:rPr lang="ru-RU" altLang="zh-CN" sz="3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0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SBH</a:t>
            </a:r>
            <a:endParaRPr lang="zh-CN" altLang="en-US" sz="30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331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C339735E-8AAF-4BD9-B6E2-323F886E1CA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889871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图片 3">
            <a:extLst>
              <a:ext uri="{FF2B5EF4-FFF2-40B4-BE49-F238E27FC236}">
                <a16:creationId xmlns:a16="http://schemas.microsoft.com/office/drawing/2014/main" id="{FB55CF26-5F1D-67D4-2925-A043BAFFE39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5" b="38"/>
          <a:stretch/>
        </p:blipFill>
        <p:spPr>
          <a:xfrm>
            <a:off x="327376" y="1896522"/>
            <a:ext cx="3167784" cy="231443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FE85A24-7AF3-C70C-89EF-A532E810956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2"/>
          <a:stretch/>
        </p:blipFill>
        <p:spPr>
          <a:xfrm>
            <a:off x="3495160" y="1895651"/>
            <a:ext cx="3250876" cy="231530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C9C9062-6A1E-7E73-4A32-25B9D27F85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76" y="4378064"/>
            <a:ext cx="3167784" cy="208954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1E4E4CA-58DD-48CB-1F84-4027E914EC7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841" y="4377192"/>
            <a:ext cx="3295195" cy="209042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185F4B8A-A92C-FAEA-D92B-13026D82E9AD}"/>
              </a:ext>
            </a:extLst>
          </p:cNvPr>
          <p:cNvSpPr/>
          <p:nvPr/>
        </p:nvSpPr>
        <p:spPr>
          <a:xfrm>
            <a:off x="583273" y="123578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Интегрируемые приводы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4EBF684-1640-A873-B1A7-6D3965A36B5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0" r="7771"/>
          <a:stretch/>
        </p:blipFill>
        <p:spPr>
          <a:xfrm>
            <a:off x="7038974" y="2058393"/>
            <a:ext cx="4752975" cy="4028082"/>
          </a:xfrm>
          <a:prstGeom prst="rect">
            <a:avLst/>
          </a:prstGeom>
        </p:spPr>
      </p:pic>
      <p:sp>
        <p:nvSpPr>
          <p:cNvPr id="2" name="TextBox 9">
            <a:extLst>
              <a:ext uri="{FF2B5EF4-FFF2-40B4-BE49-F238E27FC236}">
                <a16:creationId xmlns:a16="http://schemas.microsoft.com/office/drawing/2014/main" id="{D3620989-EE33-AACA-C4D9-00EF43BFAB35}"/>
              </a:ext>
            </a:extLst>
          </p:cNvPr>
          <p:cNvSpPr txBox="1"/>
          <p:nvPr/>
        </p:nvSpPr>
        <p:spPr>
          <a:xfrm>
            <a:off x="491778" y="391259"/>
            <a:ext cx="73881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3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Средневольтные приводы </a:t>
            </a:r>
            <a:r>
              <a:rPr lang="ru-RU" altLang="zh-CN" sz="30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серии</a:t>
            </a:r>
            <a:r>
              <a:rPr lang="ru-RU" altLang="zh-CN" sz="3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0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SBH</a:t>
            </a:r>
            <a:endParaRPr lang="zh-CN" altLang="en-US" sz="30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88671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0380C-4FD2-56ED-A0E5-51F5CB380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18101FC-928D-0930-4072-08EE6C852C0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339735E-8AAF-4BD9-B6E2-323F886E1C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矩形 7">
            <a:extLst>
              <a:ext uri="{FF2B5EF4-FFF2-40B4-BE49-F238E27FC236}">
                <a16:creationId xmlns:a16="http://schemas.microsoft.com/office/drawing/2014/main" id="{2928B1C6-E06C-2EC7-DFD5-ADF78EEEDC24}"/>
              </a:ext>
            </a:extLst>
          </p:cNvPr>
          <p:cNvSpPr/>
          <p:nvPr/>
        </p:nvSpPr>
        <p:spPr>
          <a:xfrm>
            <a:off x="491778" y="1032588"/>
            <a:ext cx="17459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Обозначение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65674C8A-FA72-3108-7A91-A72C0B913235}"/>
              </a:ext>
            </a:extLst>
          </p:cNvPr>
          <p:cNvSpPr txBox="1"/>
          <p:nvPr/>
        </p:nvSpPr>
        <p:spPr>
          <a:xfrm>
            <a:off x="491778" y="391259"/>
            <a:ext cx="73881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3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Средневольтные приводы </a:t>
            </a:r>
            <a:r>
              <a:rPr lang="ru-RU" altLang="zh-CN" sz="30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серии</a:t>
            </a:r>
            <a:r>
              <a:rPr lang="ru-RU" altLang="zh-CN" sz="3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0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SBH</a:t>
            </a:r>
            <a:endParaRPr lang="zh-CN" altLang="en-US" sz="30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6B6D1E3-4DFD-45C5-778E-07C90F9A96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6666" y="2476367"/>
            <a:ext cx="7868748" cy="190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655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4C62C-84F9-AE2D-1446-8B3EEF88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D8B004F0-824D-FA18-B13B-71B7D09F015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18101FC-928D-0930-4072-08EE6C852C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矩形 7">
            <a:extLst>
              <a:ext uri="{FF2B5EF4-FFF2-40B4-BE49-F238E27FC236}">
                <a16:creationId xmlns:a16="http://schemas.microsoft.com/office/drawing/2014/main" id="{B3749856-F712-E2ED-5A0B-000431AEAC7C}"/>
              </a:ext>
            </a:extLst>
          </p:cNvPr>
          <p:cNvSpPr/>
          <p:nvPr/>
        </p:nvSpPr>
        <p:spPr>
          <a:xfrm>
            <a:off x="491778" y="1032588"/>
            <a:ext cx="756168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Стандартные приводы выпускаются на 3кВ, 3.3кВ, 6кВ, 6.6кВ, 10кВ, 11кВ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5C02DF09-906F-C9AE-1CC9-A3F47C6F6577}"/>
              </a:ext>
            </a:extLst>
          </p:cNvPr>
          <p:cNvSpPr txBox="1"/>
          <p:nvPr/>
        </p:nvSpPr>
        <p:spPr>
          <a:xfrm>
            <a:off x="491778" y="391259"/>
            <a:ext cx="73881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3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Средневольтные приводы </a:t>
            </a:r>
            <a:r>
              <a:rPr lang="ru-RU" altLang="zh-CN" sz="30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серии</a:t>
            </a:r>
            <a:r>
              <a:rPr lang="ru-RU" altLang="zh-CN" sz="3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0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SBH</a:t>
            </a:r>
            <a:endParaRPr lang="zh-CN" altLang="en-US" sz="30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068F09-EAB4-89BE-2EC8-3848DCB7EB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338" y="1476201"/>
            <a:ext cx="3775180" cy="4565793"/>
          </a:xfrm>
          <a:prstGeom prst="rect">
            <a:avLst/>
          </a:prstGeom>
        </p:spPr>
      </p:pic>
      <p:sp>
        <p:nvSpPr>
          <p:cNvPr id="6" name="矩形 7">
            <a:extLst>
              <a:ext uri="{FF2B5EF4-FFF2-40B4-BE49-F238E27FC236}">
                <a16:creationId xmlns:a16="http://schemas.microsoft.com/office/drawing/2014/main" id="{DEF679C3-C315-C8EA-746C-9BA4919D4B36}"/>
              </a:ext>
            </a:extLst>
          </p:cNvPr>
          <p:cNvSpPr/>
          <p:nvPr/>
        </p:nvSpPr>
        <p:spPr>
          <a:xfrm>
            <a:off x="2128216" y="6157466"/>
            <a:ext cx="657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 </a:t>
            </a:r>
            <a:r>
              <a:rPr lang="ru-RU" altLang="zh-CN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кВ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FE06A6C-BA0B-98A7-EABA-26102451CE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9615" y="1458473"/>
            <a:ext cx="3709706" cy="4565793"/>
          </a:xfrm>
          <a:prstGeom prst="rect">
            <a:avLst/>
          </a:prstGeom>
        </p:spPr>
      </p:pic>
      <p:sp>
        <p:nvSpPr>
          <p:cNvPr id="11" name="矩形 7">
            <a:extLst>
              <a:ext uri="{FF2B5EF4-FFF2-40B4-BE49-F238E27FC236}">
                <a16:creationId xmlns:a16="http://schemas.microsoft.com/office/drawing/2014/main" id="{5DABD8B5-F6DB-514A-F3B1-DBA498CF4443}"/>
              </a:ext>
            </a:extLst>
          </p:cNvPr>
          <p:cNvSpPr/>
          <p:nvPr/>
        </p:nvSpPr>
        <p:spPr>
          <a:xfrm>
            <a:off x="6964393" y="6157466"/>
            <a:ext cx="792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 </a:t>
            </a:r>
            <a:r>
              <a:rPr lang="ru-RU" altLang="zh-CN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кВ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30249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4" imgW="347" imgH="348" progId="TCLayout.ActiveDocument.1">
                  <p:embed/>
                </p:oleObj>
              </mc:Choice>
              <mc:Fallback>
                <p:oleObj name="think-cell 幻灯片" r:id="rId4" imgW="347" imgH="348" progId="TCLayout.ActiveDocument.1">
                  <p:embed/>
                  <p:pic>
                    <p:nvPicPr>
                      <p:cNvPr id="3" name="think-cell data - do not delete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矩形 8">
            <a:extLst>
              <a:ext uri="{FF2B5EF4-FFF2-40B4-BE49-F238E27FC236}">
                <a16:creationId xmlns:a16="http://schemas.microsoft.com/office/drawing/2014/main" id="{A8117178-FBA1-C98E-BD19-3E093278B153}"/>
              </a:ext>
            </a:extLst>
          </p:cNvPr>
          <p:cNvSpPr/>
          <p:nvPr/>
        </p:nvSpPr>
        <p:spPr>
          <a:xfrm>
            <a:off x="635925" y="1243685"/>
            <a:ext cx="90390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180000">
              <a:buFont typeface="Arial" panose="020B0604020202020204" pitchFamily="34" charset="0"/>
              <a:buChar char="•"/>
            </a:pPr>
            <a:r>
              <a:rPr lang="ru-RU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Модульная конструкция силовых ячеек</a:t>
            </a:r>
            <a:br>
              <a:rPr lang="en-US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Все силовые ячейки взаимозаменяемы, выполнены по единой унифицированной схеме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8">
            <a:extLst>
              <a:ext uri="{FF2B5EF4-FFF2-40B4-BE49-F238E27FC236}">
                <a16:creationId xmlns:a16="http://schemas.microsoft.com/office/drawing/2014/main" id="{A8117178-FBA1-C98E-BD19-3E093278B153}"/>
              </a:ext>
            </a:extLst>
          </p:cNvPr>
          <p:cNvSpPr/>
          <p:nvPr/>
        </p:nvSpPr>
        <p:spPr>
          <a:xfrm>
            <a:off x="649575" y="2331618"/>
            <a:ext cx="90390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180000">
              <a:buFont typeface="Arial" panose="020B0604020202020204" pitchFamily="34" charset="0"/>
              <a:buChar char="•"/>
            </a:pPr>
            <a:r>
              <a:rPr lang="ru-RU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Многофункциональная панель управления</a:t>
            </a:r>
            <a:br>
              <a:rPr lang="en-US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7/10”</a:t>
            </a: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русифицированная сенсорная панель для настройки и мониторинга 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8117178-FBA1-C98E-BD19-3E093278B153}"/>
              </a:ext>
            </a:extLst>
          </p:cNvPr>
          <p:cNvSpPr/>
          <p:nvPr/>
        </p:nvSpPr>
        <p:spPr>
          <a:xfrm>
            <a:off x="649575" y="3356522"/>
            <a:ext cx="90390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180000">
              <a:buFont typeface="Arial" panose="020B0604020202020204" pitchFamily="34" charset="0"/>
              <a:buChar char="•"/>
            </a:pPr>
            <a:r>
              <a:rPr lang="ru-RU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Повышенная помехозащищенность</a:t>
            </a:r>
            <a:br>
              <a:rPr lang="en-US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Секция управления изолирована от силовой части, повышенная безопасность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8117178-FBA1-C98E-BD19-3E093278B153}"/>
              </a:ext>
            </a:extLst>
          </p:cNvPr>
          <p:cNvSpPr/>
          <p:nvPr/>
        </p:nvSpPr>
        <p:spPr>
          <a:xfrm>
            <a:off x="635925" y="4486446"/>
            <a:ext cx="98034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180000">
              <a:buFont typeface="Arial" panose="020B0604020202020204" pitchFamily="34" charset="0"/>
              <a:buChar char="•"/>
            </a:pPr>
            <a:r>
              <a:rPr lang="ru-RU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Выходной контроль каждого привода</a:t>
            </a:r>
            <a:br>
              <a:rPr lang="en-US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Тестируется при полном напряжении, полном токе и при полной нагрузке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8117178-FBA1-C98E-BD19-3E093278B153}"/>
              </a:ext>
            </a:extLst>
          </p:cNvPr>
          <p:cNvSpPr/>
          <p:nvPr/>
        </p:nvSpPr>
        <p:spPr>
          <a:xfrm>
            <a:off x="635925" y="5440945"/>
            <a:ext cx="101164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180000">
              <a:buFont typeface="Arial" panose="020B0604020202020204" pitchFamily="34" charset="0"/>
              <a:buChar char="•"/>
            </a:pPr>
            <a:r>
              <a:rPr lang="ru-RU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Технология двойного резервирования питания блока управления</a:t>
            </a:r>
            <a:br>
              <a:rPr lang="en-US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Двухканальное питание системы управления ПЧ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от внешнего 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</a:t>
            </a: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220</a:t>
            </a: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и от встроенного трансформатора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10204477" y="2698323"/>
            <a:ext cx="723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IP31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Freeform 29">
            <a:extLst>
              <a:ext uri="{FF2B5EF4-FFF2-40B4-BE49-F238E27FC236}">
                <a16:creationId xmlns:a16="http://schemas.microsoft.com/office/drawing/2014/main" id="{726E3DB3-1340-6AD0-66C8-6A9C085A6C03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gray">
          <a:xfrm>
            <a:off x="9792355" y="2421277"/>
            <a:ext cx="1750070" cy="935245"/>
          </a:xfrm>
          <a:custGeom>
            <a:avLst/>
            <a:gdLst>
              <a:gd name="T0" fmla="*/ 168978 w 3884"/>
              <a:gd name="T1" fmla="*/ 1474375 h 1600"/>
              <a:gd name="T2" fmla="*/ 1314274 w 3884"/>
              <a:gd name="T3" fmla="*/ 1586103 h 1600"/>
              <a:gd name="T4" fmla="*/ 2167698 w 3884"/>
              <a:gd name="T5" fmla="*/ 968311 h 1600"/>
              <a:gd name="T6" fmla="*/ 1106607 w 3884"/>
              <a:gd name="T7" fmla="*/ 150066 h 1600"/>
              <a:gd name="T8" fmla="*/ 42102 w 3884"/>
              <a:gd name="T9" fmla="*/ 793052 h 1600"/>
              <a:gd name="T10" fmla="*/ 444350 w 3884"/>
              <a:gd name="T11" fmla="*/ 1174242 h 1600"/>
              <a:gd name="T12" fmla="*/ 0 w 3884"/>
              <a:gd name="T13" fmla="*/ 793052 h 1600"/>
              <a:gd name="T14" fmla="*/ 1110021 w 3884"/>
              <a:gd name="T15" fmla="*/ 74486 h 1600"/>
              <a:gd name="T16" fmla="*/ 2206386 w 3884"/>
              <a:gd name="T17" fmla="*/ 968311 h 1600"/>
              <a:gd name="T18" fmla="*/ 1294929 w 3884"/>
              <a:gd name="T19" fmla="*/ 1668256 h 1600"/>
              <a:gd name="T20" fmla="*/ 168978 w 3884"/>
              <a:gd name="T21" fmla="*/ 1474375 h 16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884"/>
              <a:gd name="T34" fmla="*/ 0 h 1600"/>
              <a:gd name="T35" fmla="*/ 3884 w 3884"/>
              <a:gd name="T36" fmla="*/ 1600 h 160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884" h="1600">
                <a:moveTo>
                  <a:pt x="297" y="1346"/>
                </a:moveTo>
                <a:cubicBezTo>
                  <a:pt x="918" y="1523"/>
                  <a:pt x="1726" y="1533"/>
                  <a:pt x="2310" y="1448"/>
                </a:cubicBezTo>
                <a:cubicBezTo>
                  <a:pt x="3125" y="1334"/>
                  <a:pt x="3798" y="1192"/>
                  <a:pt x="3810" y="884"/>
                </a:cubicBezTo>
                <a:cubicBezTo>
                  <a:pt x="3822" y="576"/>
                  <a:pt x="3114" y="204"/>
                  <a:pt x="1945" y="137"/>
                </a:cubicBezTo>
                <a:cubicBezTo>
                  <a:pt x="645" y="63"/>
                  <a:pt x="74" y="564"/>
                  <a:pt x="74" y="724"/>
                </a:cubicBezTo>
                <a:cubicBezTo>
                  <a:pt x="74" y="884"/>
                  <a:pt x="394" y="1032"/>
                  <a:pt x="781" y="1072"/>
                </a:cubicBezTo>
                <a:cubicBezTo>
                  <a:pt x="280" y="1135"/>
                  <a:pt x="0" y="912"/>
                  <a:pt x="0" y="724"/>
                </a:cubicBezTo>
                <a:cubicBezTo>
                  <a:pt x="0" y="536"/>
                  <a:pt x="473" y="0"/>
                  <a:pt x="1951" y="68"/>
                </a:cubicBezTo>
                <a:cubicBezTo>
                  <a:pt x="2863" y="110"/>
                  <a:pt x="3884" y="433"/>
                  <a:pt x="3878" y="884"/>
                </a:cubicBezTo>
                <a:cubicBezTo>
                  <a:pt x="3872" y="1335"/>
                  <a:pt x="2873" y="1446"/>
                  <a:pt x="2276" y="1523"/>
                </a:cubicBezTo>
                <a:cubicBezTo>
                  <a:pt x="1679" y="1600"/>
                  <a:pt x="553" y="1580"/>
                  <a:pt x="297" y="1346"/>
                </a:cubicBezTo>
                <a:close/>
              </a:path>
            </a:pathLst>
          </a:custGeom>
          <a:solidFill>
            <a:srgbClr val="FFD732"/>
          </a:solidFill>
          <a:ln w="22225">
            <a:solidFill>
              <a:srgbClr val="FFC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tIns="91392" bIns="91392" anchor="ctr"/>
          <a:lstStyle/>
          <a:p>
            <a:endParaRPr lang="en-US" sz="1799" dirty="0"/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625126F7-EA9F-9EA1-9E10-D1758CD9060B}"/>
              </a:ext>
            </a:extLst>
          </p:cNvPr>
          <p:cNvSpPr txBox="1"/>
          <p:nvPr/>
        </p:nvSpPr>
        <p:spPr>
          <a:xfrm>
            <a:off x="491778" y="391259"/>
            <a:ext cx="73881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3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Средневольтные приводы </a:t>
            </a:r>
            <a:r>
              <a:rPr lang="ru-RU" altLang="zh-CN" sz="30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серии</a:t>
            </a:r>
            <a:r>
              <a:rPr lang="ru-RU" altLang="zh-CN" sz="3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0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SBH</a:t>
            </a:r>
            <a:endParaRPr lang="zh-CN" altLang="en-US" sz="30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23093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矩形 8">
            <a:extLst>
              <a:ext uri="{FF2B5EF4-FFF2-40B4-BE49-F238E27FC236}">
                <a16:creationId xmlns:a16="http://schemas.microsoft.com/office/drawing/2014/main" id="{A8117178-FBA1-C98E-BD19-3E093278B153}"/>
              </a:ext>
            </a:extLst>
          </p:cNvPr>
          <p:cNvSpPr/>
          <p:nvPr/>
        </p:nvSpPr>
        <p:spPr>
          <a:xfrm>
            <a:off x="491778" y="1315992"/>
            <a:ext cx="102878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180000">
              <a:buFont typeface="Arial" panose="020B0604020202020204" pitchFamily="34" charset="0"/>
              <a:buChar char="•"/>
            </a:pPr>
            <a:r>
              <a:rPr lang="ru-RU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Синхронный байпас</a:t>
            </a:r>
            <a:br>
              <a:rPr lang="en-US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Привод 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SBH </a:t>
            </a: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может включать дополнительную секцию переключений для плавного пуска 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 </a:t>
            </a: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останова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мотора и переключения на сеть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8">
            <a:extLst>
              <a:ext uri="{FF2B5EF4-FFF2-40B4-BE49-F238E27FC236}">
                <a16:creationId xmlns:a16="http://schemas.microsoft.com/office/drawing/2014/main" id="{A8117178-FBA1-C98E-BD19-3E093278B153}"/>
              </a:ext>
            </a:extLst>
          </p:cNvPr>
          <p:cNvSpPr/>
          <p:nvPr/>
        </p:nvSpPr>
        <p:spPr>
          <a:xfrm>
            <a:off x="491778" y="2310268"/>
            <a:ext cx="102878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180000">
              <a:buFont typeface="Arial" panose="020B0604020202020204" pitchFamily="34" charset="0"/>
              <a:buChar char="•"/>
            </a:pPr>
            <a:r>
              <a:rPr lang="ru-RU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Работа с асинхронными </a:t>
            </a:r>
            <a:r>
              <a:rPr lang="en-US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 </a:t>
            </a:r>
            <a:r>
              <a:rPr lang="ru-RU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синхронными моторами</a:t>
            </a:r>
            <a:br>
              <a:rPr lang="en-US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SBH </a:t>
            </a: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работает с асинхронными и синхронными двигателями, скалярный и  векторный режимы управления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8">
            <a:extLst>
              <a:ext uri="{FF2B5EF4-FFF2-40B4-BE49-F238E27FC236}">
                <a16:creationId xmlns:a16="http://schemas.microsoft.com/office/drawing/2014/main" id="{A8117178-FBA1-C98E-BD19-3E093278B153}"/>
              </a:ext>
            </a:extLst>
          </p:cNvPr>
          <p:cNvSpPr/>
          <p:nvPr/>
        </p:nvSpPr>
        <p:spPr>
          <a:xfrm>
            <a:off x="491778" y="3401159"/>
            <a:ext cx="107355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180000">
              <a:buFont typeface="Arial" panose="020B0604020202020204" pitchFamily="34" charset="0"/>
              <a:buChar char="•"/>
            </a:pPr>
            <a:r>
              <a:rPr lang="ru-RU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Поддержка режима ведущий </a:t>
            </a:r>
            <a:r>
              <a:rPr lang="en-US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 </a:t>
            </a:r>
            <a:r>
              <a:rPr lang="ru-RU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ведомый</a:t>
            </a:r>
            <a:br>
              <a:rPr lang="en-US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Управление несколькими двигателями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синхронизация по скорости, соединение ПЧ по оптоволокну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8">
            <a:extLst>
              <a:ext uri="{FF2B5EF4-FFF2-40B4-BE49-F238E27FC236}">
                <a16:creationId xmlns:a16="http://schemas.microsoft.com/office/drawing/2014/main" id="{A8117178-FBA1-C98E-BD19-3E093278B153}"/>
              </a:ext>
            </a:extLst>
          </p:cNvPr>
          <p:cNvSpPr/>
          <p:nvPr/>
        </p:nvSpPr>
        <p:spPr>
          <a:xfrm>
            <a:off x="491778" y="4445758"/>
            <a:ext cx="108974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180000">
              <a:buFont typeface="Arial" panose="020B0604020202020204" pitchFamily="34" charset="0"/>
              <a:buChar char="•"/>
            </a:pPr>
            <a:r>
              <a:rPr lang="ru-RU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Широкий диапазон изменений напряжения в сети</a:t>
            </a:r>
            <a:br>
              <a:rPr lang="en-US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Устойчивость к изменениям входного напряжения, 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-35%</a:t>
            </a: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… 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+15%</a:t>
            </a: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</a:t>
            </a: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ном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A8117178-FBA1-C98E-BD19-3E093278B153}"/>
              </a:ext>
            </a:extLst>
          </p:cNvPr>
          <p:cNvSpPr/>
          <p:nvPr/>
        </p:nvSpPr>
        <p:spPr>
          <a:xfrm>
            <a:off x="491778" y="5316117"/>
            <a:ext cx="100973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180000">
              <a:buFont typeface="Arial" panose="020B0604020202020204" pitchFamily="34" charset="0"/>
              <a:buChar char="•"/>
            </a:pPr>
            <a:r>
              <a:rPr lang="ru-RU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Комплектующие мировых брендов</a:t>
            </a:r>
            <a:br>
              <a:rPr lang="en-US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IGBT</a:t>
            </a: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- 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Infineon, Semikron, </a:t>
            </a: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конденсаторы - </a:t>
            </a:r>
            <a:r>
              <a:rPr lang="en-US" altLang="zh-CN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Epcos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вентиляторы - 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EBM,</a:t>
            </a: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микропроцессор – 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TI</a:t>
            </a: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и др. знаменитые бренды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89E15244-96AB-88AF-D09D-6A0122A34E75}"/>
              </a:ext>
            </a:extLst>
          </p:cNvPr>
          <p:cNvSpPr txBox="1"/>
          <p:nvPr/>
        </p:nvSpPr>
        <p:spPr>
          <a:xfrm>
            <a:off x="491778" y="391259"/>
            <a:ext cx="73881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3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Средневольтные приводы </a:t>
            </a:r>
            <a:r>
              <a:rPr lang="ru-RU" altLang="zh-CN" sz="30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серии</a:t>
            </a:r>
            <a:r>
              <a:rPr lang="ru-RU" altLang="zh-CN" sz="3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0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SBH</a:t>
            </a:r>
            <a:endParaRPr lang="zh-CN" altLang="en-US" sz="30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5376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500765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5" imgW="347" imgH="348" progId="TCLayout.ActiveDocument.1">
                  <p:embed/>
                </p:oleObj>
              </mc:Choice>
              <mc:Fallback>
                <p:oleObj name="think-cell 幻灯片" r:id="rId5" imgW="347" imgH="348" progId="TCLayout.ActiveDocument.1">
                  <p:embed/>
                  <p:pic>
                    <p:nvPicPr>
                      <p:cNvPr id="3" name="think-cell data - do not delete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20MW">
            <a:hlinkClick r:id="" action="ppaction://media"/>
            <a:extLst>
              <a:ext uri="{FF2B5EF4-FFF2-40B4-BE49-F238E27FC236}">
                <a16:creationId xmlns:a16="http://schemas.microsoft.com/office/drawing/2014/main" id="{0315A045-D62B-5360-B755-2CB2DDC8791C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7"/>
          <a:srcRect t="30016" b="37821"/>
          <a:stretch/>
        </p:blipFill>
        <p:spPr>
          <a:xfrm>
            <a:off x="1249147" y="1094690"/>
            <a:ext cx="8921579" cy="5101202"/>
          </a:xfrm>
          <a:prstGeom prst="rect">
            <a:avLst/>
          </a:prstGeom>
        </p:spPr>
      </p:pic>
      <p:sp>
        <p:nvSpPr>
          <p:cNvPr id="2" name="TextBox 9">
            <a:extLst>
              <a:ext uri="{FF2B5EF4-FFF2-40B4-BE49-F238E27FC236}">
                <a16:creationId xmlns:a16="http://schemas.microsoft.com/office/drawing/2014/main" id="{30125479-E21A-DBB0-65A5-A0EA1622843D}"/>
              </a:ext>
            </a:extLst>
          </p:cNvPr>
          <p:cNvSpPr txBox="1"/>
          <p:nvPr/>
        </p:nvSpPr>
        <p:spPr>
          <a:xfrm>
            <a:off x="491778" y="391259"/>
            <a:ext cx="110525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3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Средневольтные приводы </a:t>
            </a:r>
            <a:r>
              <a:rPr lang="ru-RU" altLang="zh-CN" sz="30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серии</a:t>
            </a:r>
            <a:r>
              <a:rPr lang="ru-RU" altLang="zh-CN" sz="3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0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SBH</a:t>
            </a:r>
            <a:r>
              <a:rPr lang="ru-RU" altLang="zh-CN" sz="30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  <a:r>
              <a:rPr lang="ru-RU" altLang="zh-CN" sz="3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ПЧ 20 МВт.</a:t>
            </a:r>
            <a:endParaRPr lang="zh-CN" altLang="en-US" sz="3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45106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6" r="43884"/>
          <a:stretch/>
        </p:blipFill>
        <p:spPr bwMode="auto">
          <a:xfrm>
            <a:off x="284310" y="1818107"/>
            <a:ext cx="6667031" cy="32217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4"/>
          <p:cNvSpPr txBox="1"/>
          <p:nvPr/>
        </p:nvSpPr>
        <p:spPr>
          <a:xfrm>
            <a:off x="7462097" y="2905780"/>
            <a:ext cx="4140623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ru-RU" altLang="zh-CN" b="1" dirty="0">
                <a:solidFill>
                  <a:schemeClr val="bg1"/>
                </a:solidFill>
                <a:ea typeface="宋体" panose="02010600030101010101" pitchFamily="2" charset="-122"/>
              </a:rPr>
              <a:t>Схемотехника привода</a:t>
            </a:r>
            <a:endParaRPr lang="zh-CN" altLang="en-US" sz="2400" b="1" dirty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F122014B-FB78-7808-D6B5-A7AFEAAD189D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8982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D781F0E-BE9B-9B8A-CEE0-3E79C5F10D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781F0E-BE9B-9B8A-CEE0-3E79C5F10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"/>
          <p:cNvSpPr txBox="1"/>
          <p:nvPr/>
        </p:nvSpPr>
        <p:spPr>
          <a:xfrm>
            <a:off x="491778" y="2747898"/>
            <a:ext cx="3477549" cy="6166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buNone/>
            </a:pPr>
            <a:r>
              <a:rPr lang="ru-RU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Блок-схема </a:t>
            </a:r>
            <a:r>
              <a:rPr lang="ru-RU" altLang="zh-CN" sz="2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средневольтного</a:t>
            </a:r>
            <a:r>
              <a:rPr lang="ru-RU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привода</a:t>
            </a:r>
            <a:endParaRPr lang="zh-CN" altLang="zh-CN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47E8527F-6D06-B836-4CCC-5C503613D5C9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7B4675-22DD-B55E-2414-384B4A6D48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187" y="882961"/>
            <a:ext cx="6407133" cy="465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3500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D781F0E-BE9B-9B8A-CEE0-3E79C5F10D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781F0E-BE9B-9B8A-CEE0-3E79C5F10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551" y="1366549"/>
            <a:ext cx="4324870" cy="3246191"/>
          </a:xfrm>
          <a:prstGeom prst="rect">
            <a:avLst/>
          </a:prstGeom>
        </p:spPr>
      </p:pic>
      <p:sp>
        <p:nvSpPr>
          <p:cNvPr id="7" name="TextBox 9">
            <a:extLst>
              <a:ext uri="{FF2B5EF4-FFF2-40B4-BE49-F238E27FC236}">
                <a16:creationId xmlns:a16="http://schemas.microsoft.com/office/drawing/2014/main" id="{EB07AC99-BA91-B462-3C84-F75DF00A35D7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404DB044-EA64-3AB0-520C-E5F50BF6E457}"/>
              </a:ext>
            </a:extLst>
          </p:cNvPr>
          <p:cNvSpPr txBox="1"/>
          <p:nvPr/>
        </p:nvSpPr>
        <p:spPr>
          <a:xfrm>
            <a:off x="299604" y="739711"/>
            <a:ext cx="4333356" cy="6268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2000" b="1" dirty="0">
                <a:solidFill>
                  <a:schemeClr val="bg1"/>
                </a:solidFill>
                <a:ea typeface="宋体" panose="02010600030101010101" pitchFamily="2" charset="-122"/>
              </a:rPr>
              <a:t>Фазосдвигающий трансформатор</a:t>
            </a:r>
            <a:endParaRPr lang="zh-CN" altLang="en-US" sz="2000" b="1" dirty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85154DB9-F966-EE82-B021-C9940BCDB666}"/>
              </a:ext>
            </a:extLst>
          </p:cNvPr>
          <p:cNvSpPr txBox="1"/>
          <p:nvPr/>
        </p:nvSpPr>
        <p:spPr>
          <a:xfrm>
            <a:off x="299604" y="1366550"/>
            <a:ext cx="7405947" cy="32461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buNone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входе -  сухой фазосдвигающий трансформатор с расщепленной вторичной обмоткой.</a:t>
            </a:r>
          </a:p>
          <a:p>
            <a:pPr marL="0" indent="0">
              <a:buNone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Номинальное входное напряжение трансформатора может быть любым, выходное напряжение на каждой вторичной </a:t>
            </a:r>
          </a:p>
          <a:p>
            <a:pPr marL="0" indent="0">
              <a:buNone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обмотке равно 690В.</a:t>
            </a:r>
          </a:p>
          <a:p>
            <a:pPr marL="0" indent="0">
              <a:buNone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Например для 6кВ ПЧ - 15 вторичных обмоток, по 5 </a:t>
            </a:r>
            <a:r>
              <a:rPr lang="ru-RU" altLang="zh-CN" sz="1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шт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на фазу.</a:t>
            </a:r>
          </a:p>
          <a:p>
            <a:pPr marL="0" indent="0">
              <a:buNone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Угол сдвига каждой фазы = 60°/количество ячеек в фазе.</a:t>
            </a:r>
          </a:p>
          <a:p>
            <a:pPr marL="0" indent="0">
              <a:buNone/>
            </a:pPr>
            <a:endParaRPr lang="ru-RU" altLang="zh-CN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Увеличение количества вторичных обмоток позволяет достичь низкого коэффициента гармонических искажений на входе ПЧ.</a:t>
            </a:r>
          </a:p>
          <a:p>
            <a:pPr marL="0" indent="0">
              <a:buNone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THD может достигать значения не более 3%.</a:t>
            </a:r>
          </a:p>
        </p:txBody>
      </p:sp>
    </p:spTree>
    <p:extLst>
      <p:ext uri="{BB962C8B-B14F-4D97-AF65-F5344CB8AC3E}">
        <p14:creationId xmlns:p14="http://schemas.microsoft.com/office/powerpoint/2010/main" val="194682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8"/>
          <p:cNvSpPr txBox="1"/>
          <p:nvPr/>
        </p:nvSpPr>
        <p:spPr>
          <a:xfrm>
            <a:off x="491778" y="391259"/>
            <a:ext cx="331822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25C6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Hope Group</a:t>
            </a:r>
            <a:endParaRPr sz="2800">
              <a:solidFill>
                <a:srgbClr val="25C6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174" name="Google Shape;174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33385" y="5169981"/>
            <a:ext cx="757228" cy="574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85088" y="5338784"/>
            <a:ext cx="1332727" cy="243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032690" y="5169981"/>
            <a:ext cx="712192" cy="497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flipH="1">
            <a:off x="7403903" y="5127063"/>
            <a:ext cx="576518" cy="574399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8"/>
          <p:cNvSpPr txBox="1"/>
          <p:nvPr/>
        </p:nvSpPr>
        <p:spPr>
          <a:xfrm>
            <a:off x="5309754" y="5743023"/>
            <a:ext cx="127804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Continental Hope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8"/>
          <p:cNvSpPr txBox="1"/>
          <p:nvPr/>
        </p:nvSpPr>
        <p:spPr>
          <a:xfrm>
            <a:off x="7269758" y="5739575"/>
            <a:ext cx="86325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EAST Hope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28"/>
          <p:cNvSpPr txBox="1"/>
          <p:nvPr/>
        </p:nvSpPr>
        <p:spPr>
          <a:xfrm>
            <a:off x="8963830" y="5734443"/>
            <a:ext cx="90992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WEST Hope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28"/>
          <p:cNvSpPr txBox="1"/>
          <p:nvPr/>
        </p:nvSpPr>
        <p:spPr>
          <a:xfrm>
            <a:off x="10596952" y="5745708"/>
            <a:ext cx="86594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NEW Hope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28"/>
          <p:cNvSpPr/>
          <p:nvPr/>
        </p:nvSpPr>
        <p:spPr>
          <a:xfrm>
            <a:off x="364775" y="1184259"/>
            <a:ext cx="4469172" cy="3859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000" marR="0" lvl="0" indent="-180000" algn="l" rtl="0">
              <a:lnSpc>
                <a:spcPct val="2125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ru-RU" sz="2400" dirty="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r>
              <a:rPr lang="ru-RU" sz="1800" dirty="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Компания основана в </a:t>
            </a:r>
            <a:r>
              <a:rPr lang="ru-RU" sz="2400" dirty="0">
                <a:solidFill>
                  <a:srgbClr val="00B0F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1982</a:t>
            </a:r>
            <a:endParaRPr sz="1800" dirty="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180000" marR="0" lvl="0" indent="-180000" algn="l" rtl="0">
              <a:lnSpc>
                <a:spcPct val="159375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ru-RU" sz="2400" dirty="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r>
              <a:rPr lang="ru-RU" sz="1800" dirty="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Входит в</a:t>
            </a:r>
            <a:r>
              <a:rPr lang="ru-RU" sz="2400" dirty="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r>
              <a:rPr lang="ru-RU" sz="2400" dirty="0">
                <a:solidFill>
                  <a:srgbClr val="00B0F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500</a:t>
            </a:r>
            <a:r>
              <a:rPr lang="ru-RU" sz="3200" dirty="0">
                <a:solidFill>
                  <a:srgbClr val="00B0F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r>
              <a:rPr lang="ru-RU" sz="1800" dirty="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(378</a:t>
            </a:r>
            <a:r>
              <a:rPr lang="ru-RU" sz="1800" baseline="30000" dirty="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ая</a:t>
            </a:r>
            <a:r>
              <a:rPr lang="ru-RU" sz="1800" dirty="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в 2024г)</a:t>
            </a:r>
            <a:br>
              <a:rPr lang="ru-RU" sz="1800" dirty="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ru-RU" sz="1800" dirty="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глобальных компаний</a:t>
            </a:r>
            <a:endParaRPr sz="1800" dirty="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180000" marR="0" lvl="0" indent="-180000" algn="l" rtl="0">
              <a:lnSpc>
                <a:spcPct val="2125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ru-RU" sz="2400" dirty="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r>
              <a:rPr lang="ru-RU" sz="2400" dirty="0">
                <a:solidFill>
                  <a:srgbClr val="00B0F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</a:t>
            </a:r>
            <a:r>
              <a:rPr lang="ru-RU" sz="2400" baseline="30000" dirty="0">
                <a:solidFill>
                  <a:srgbClr val="00B0F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ая</a:t>
            </a:r>
            <a:r>
              <a:rPr lang="ru-RU" sz="2400" dirty="0">
                <a:solidFill>
                  <a:srgbClr val="00B0F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r>
              <a:rPr lang="ru-RU" sz="2400" dirty="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в</a:t>
            </a:r>
            <a:r>
              <a:rPr lang="ru-RU" sz="1800" dirty="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топ 500 частных компаний</a:t>
            </a:r>
            <a:endParaRPr sz="1800" dirty="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180000" marR="0" lvl="0" indent="-180000" algn="l" rtl="0">
              <a:lnSpc>
                <a:spcPct val="2125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ru-RU" sz="2400" dirty="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r>
              <a:rPr lang="ru-RU" sz="2400" dirty="0">
                <a:solidFill>
                  <a:srgbClr val="00B0F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4</a:t>
            </a:r>
            <a:r>
              <a:rPr lang="ru-RU" sz="2400" dirty="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r>
              <a:rPr lang="ru-RU" sz="1800" dirty="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независимых структуры с 1990</a:t>
            </a:r>
            <a:endParaRPr dirty="0"/>
          </a:p>
          <a:p>
            <a:pPr marL="0" marR="0" lvl="0" indent="0" algn="l" rtl="0">
              <a:lnSpc>
                <a:spcPct val="255555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2" name="图片 13">
            <a:extLst>
              <a:ext uri="{FF2B5EF4-FFF2-40B4-BE49-F238E27FC236}">
                <a16:creationId xmlns:a16="http://schemas.microsoft.com/office/drawing/2014/main" id="{95754C97-A45D-E3C7-5674-C223AB5E529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8"/>
          <a:srcRect b="29137"/>
          <a:stretch/>
        </p:blipFill>
        <p:spPr>
          <a:xfrm>
            <a:off x="4964145" y="1391844"/>
            <a:ext cx="6863080" cy="3275406"/>
          </a:xfrm>
          <a:prstGeom prst="rect">
            <a:avLst/>
          </a:prstGeom>
          <a:ln>
            <a:noFill/>
          </a:ln>
          <a:effectLst>
            <a:softEdge rad="508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D781F0E-BE9B-9B8A-CEE0-3E79C5F10D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040786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781F0E-BE9B-9B8A-CEE0-3E79C5F10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9">
            <a:extLst>
              <a:ext uri="{FF2B5EF4-FFF2-40B4-BE49-F238E27FC236}">
                <a16:creationId xmlns:a16="http://schemas.microsoft.com/office/drawing/2014/main" id="{2BC7B05E-CD1A-AE6E-AD02-5468ED119743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TextBox 1"/>
          <p:cNvSpPr txBox="1"/>
          <p:nvPr/>
        </p:nvSpPr>
        <p:spPr>
          <a:xfrm>
            <a:off x="299604" y="1366550"/>
            <a:ext cx="5871787" cy="381265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buNone/>
            </a:pPr>
            <a:r>
              <a:rPr lang="ru-RU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Силовая ячейка привода серии </a:t>
            </a:r>
            <a:r>
              <a:rPr lang="en-US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SBH </a:t>
            </a:r>
            <a:r>
              <a:rPr lang="ru-RU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включает в себя трехфазный выпрямительный мост, звено постоянного тока</a:t>
            </a:r>
            <a:r>
              <a:rPr lang="en-US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выходной каскад на базе </a:t>
            </a:r>
            <a:r>
              <a:rPr lang="en-US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IGBT, </a:t>
            </a:r>
            <a:r>
              <a:rPr lang="ru-RU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плату управления, другие компоненты. Схема аналогична низковольтному преобразователю </a:t>
            </a:r>
            <a:r>
              <a:rPr lang="en-US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AC-DC-AC  </a:t>
            </a:r>
            <a:r>
              <a:rPr lang="ru-RU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трёхфазным входом и однофазным выходом 690В.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299604" y="739711"/>
            <a:ext cx="4201391" cy="6268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2000" b="1" dirty="0">
                <a:solidFill>
                  <a:schemeClr val="bg1"/>
                </a:solidFill>
              </a:rPr>
              <a:t>Силовая ячейка</a:t>
            </a:r>
            <a:endParaRPr lang="zh-CN" altLang="en-US" sz="2000" b="1" dirty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F49FBE5-ED89-9E32-E7F2-B164397741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5864" y="1253754"/>
            <a:ext cx="5441619" cy="2540553"/>
          </a:xfrm>
          <a:prstGeom prst="rect">
            <a:avLst/>
          </a:prstGeom>
        </p:spPr>
      </p:pic>
      <p:pic>
        <p:nvPicPr>
          <p:cNvPr id="25" name="图片 7">
            <a:extLst>
              <a:ext uri="{FF2B5EF4-FFF2-40B4-BE49-F238E27FC236}">
                <a16:creationId xmlns:a16="http://schemas.microsoft.com/office/drawing/2014/main" id="{3F5A6B63-EEF1-7AC5-AF9E-BA1A96FA0706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6335864" y="3933708"/>
            <a:ext cx="2852816" cy="1670538"/>
          </a:xfrm>
          <a:prstGeom prst="rect">
            <a:avLst/>
          </a:prstGeom>
        </p:spPr>
      </p:pic>
      <p:sp>
        <p:nvSpPr>
          <p:cNvPr id="26" name="TextBox 1">
            <a:extLst>
              <a:ext uri="{FF2B5EF4-FFF2-40B4-BE49-F238E27FC236}">
                <a16:creationId xmlns:a16="http://schemas.microsoft.com/office/drawing/2014/main" id="{765E6E2B-FC16-BE4C-3E0E-3EF2E22731C3}"/>
              </a:ext>
            </a:extLst>
          </p:cNvPr>
          <p:cNvSpPr txBox="1"/>
          <p:nvPr/>
        </p:nvSpPr>
        <p:spPr>
          <a:xfrm>
            <a:off x="6096000" y="5604246"/>
            <a:ext cx="3257153" cy="69258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buNone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Форма выходного сигнала </a:t>
            </a:r>
          </a:p>
          <a:p>
            <a:pPr marL="0" indent="0" algn="ctr">
              <a:buNone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силовой ячейки</a:t>
            </a:r>
            <a:endParaRPr lang="en-US" altLang="zh-CN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3280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D781F0E-BE9B-9B8A-CEE0-3E79C5F10D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781F0E-BE9B-9B8A-CEE0-3E79C5F10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"/>
          <p:cNvSpPr txBox="1"/>
          <p:nvPr/>
        </p:nvSpPr>
        <p:spPr>
          <a:xfrm>
            <a:off x="324095" y="1468237"/>
            <a:ext cx="6989677" cy="348087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buNone/>
            </a:pPr>
            <a:r>
              <a:rPr lang="ru-RU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Качество изготовления отдельной ячейки определяет надежность всего привода</a:t>
            </a:r>
            <a:endParaRPr lang="zh-CN" altLang="zh-CN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altLang="zh-CN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Все ячейки унифицированы и взаимозаменяемы.</a:t>
            </a:r>
          </a:p>
          <a:p>
            <a:pPr marL="0" indent="0">
              <a:buNone/>
            </a:pPr>
            <a:r>
              <a:rPr lang="ru-RU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Модульная структура привода позволяет наладить массовое производство и сократить сроки изготовления ПЧ.</a:t>
            </a:r>
            <a:endParaRPr lang="en-US" altLang="zh-CN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3CB905E-A844-D0A2-CAD5-6D7A5ADFC0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3067" y="1054756"/>
            <a:ext cx="1599803" cy="254674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20566C3-5642-302C-E0AE-BFEEEE91C7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1563" y="3773581"/>
            <a:ext cx="3882615" cy="202966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B327D59-3306-F03D-E48A-E112346444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09206" y="1054756"/>
            <a:ext cx="1191016" cy="2546746"/>
          </a:xfrm>
          <a:prstGeom prst="rect">
            <a:avLst/>
          </a:prstGeom>
        </p:spPr>
      </p:pic>
      <p:sp>
        <p:nvSpPr>
          <p:cNvPr id="14" name="TextBox 9">
            <a:extLst>
              <a:ext uri="{FF2B5EF4-FFF2-40B4-BE49-F238E27FC236}">
                <a16:creationId xmlns:a16="http://schemas.microsoft.com/office/drawing/2014/main" id="{BA5869CF-8308-375B-E803-61A18C2035CC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4B33F4D1-C94E-CEFB-72F2-A87A32A63A1C}"/>
              </a:ext>
            </a:extLst>
          </p:cNvPr>
          <p:cNvSpPr txBox="1"/>
          <p:nvPr/>
        </p:nvSpPr>
        <p:spPr>
          <a:xfrm>
            <a:off x="299604" y="739711"/>
            <a:ext cx="4201391" cy="6268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2000" b="1" dirty="0">
                <a:solidFill>
                  <a:schemeClr val="bg1"/>
                </a:solidFill>
              </a:rPr>
              <a:t>Силовая ячейка</a:t>
            </a:r>
            <a:endParaRPr lang="zh-CN" altLang="en-US" sz="2000" b="1" dirty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281257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D781F0E-BE9B-9B8A-CEE0-3E79C5F10D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781F0E-BE9B-9B8A-CEE0-3E79C5F10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"/>
          <p:cNvSpPr txBox="1"/>
          <p:nvPr/>
        </p:nvSpPr>
        <p:spPr>
          <a:xfrm>
            <a:off x="491778" y="1368177"/>
            <a:ext cx="11249948" cy="87539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Путём последовательного соединения разного количества ячеек достигаются различные уровни выходного напряжения ПЧ: </a:t>
            </a:r>
            <a:r>
              <a:rPr lang="en-US" altLang="zh-CN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ru-RU" altLang="zh-CN" sz="1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кВ</a:t>
            </a:r>
            <a:r>
              <a:rPr lang="en-US" altLang="zh-CN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3.3</a:t>
            </a:r>
            <a:r>
              <a:rPr lang="ru-RU" altLang="zh-CN" sz="1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кВ</a:t>
            </a:r>
            <a:r>
              <a:rPr lang="en-US" altLang="zh-CN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6</a:t>
            </a:r>
            <a:r>
              <a:rPr lang="ru-RU" altLang="zh-CN" sz="1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кВ</a:t>
            </a:r>
            <a:r>
              <a:rPr lang="en-US" altLang="zh-CN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6.6</a:t>
            </a:r>
            <a:r>
              <a:rPr lang="ru-RU" altLang="zh-CN" sz="1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кВ</a:t>
            </a: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  <a:r>
              <a:rPr lang="ru-RU" altLang="zh-CN" sz="1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кВ</a:t>
            </a: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  <a:r>
              <a:rPr lang="ru-RU" altLang="zh-CN" sz="1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кВ</a:t>
            </a: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 т.д.</a:t>
            </a:r>
            <a:endParaRPr lang="zh-CN" altLang="en-US" sz="16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10" name="图片 9"/>
          <p:cNvPicPr/>
          <p:nvPr/>
        </p:nvPicPr>
        <p:blipFill>
          <a:blip r:embed="rId5"/>
          <a:stretch>
            <a:fillRect/>
          </a:stretch>
        </p:blipFill>
        <p:spPr>
          <a:xfrm>
            <a:off x="1638271" y="2243572"/>
            <a:ext cx="8956962" cy="3544165"/>
          </a:xfrm>
          <a:prstGeom prst="rect">
            <a:avLst/>
          </a:prstGeom>
        </p:spPr>
      </p:pic>
      <p:sp>
        <p:nvSpPr>
          <p:cNvPr id="11" name="TextBox 1"/>
          <p:cNvSpPr txBox="1"/>
          <p:nvPr/>
        </p:nvSpPr>
        <p:spPr>
          <a:xfrm>
            <a:off x="6911669" y="5895640"/>
            <a:ext cx="3522651" cy="49525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buNone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Включение ячеек на </a:t>
            </a:r>
            <a:r>
              <a:rPr lang="en-US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</a:t>
            </a: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zh-CN" sz="16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кВ</a:t>
            </a: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(24 ячейки)</a:t>
            </a:r>
            <a:endParaRPr lang="zh-CN" altLang="zh-CN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784B64A3-C2F4-2266-4685-36F6234A5000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6466C6DC-765E-6E97-9436-CBFAC9557B5E}"/>
              </a:ext>
            </a:extLst>
          </p:cNvPr>
          <p:cNvSpPr txBox="1"/>
          <p:nvPr/>
        </p:nvSpPr>
        <p:spPr>
          <a:xfrm>
            <a:off x="274505" y="741337"/>
            <a:ext cx="3565872" cy="6268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2000" b="1" dirty="0">
                <a:solidFill>
                  <a:schemeClr val="bg1"/>
                </a:solidFill>
              </a:rPr>
              <a:t>Многоуровневая топология </a:t>
            </a:r>
            <a:endParaRPr lang="zh-CN" altLang="en-US" sz="2000" b="1" dirty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26539E20-1AAE-F896-3ABD-DCCD2502D4D1}"/>
              </a:ext>
            </a:extLst>
          </p:cNvPr>
          <p:cNvSpPr txBox="1"/>
          <p:nvPr/>
        </p:nvSpPr>
        <p:spPr>
          <a:xfrm>
            <a:off x="2400629" y="5878980"/>
            <a:ext cx="3360091" cy="49525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buNone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Включение ячеек на 6 </a:t>
            </a:r>
            <a:r>
              <a:rPr lang="ru-RU" altLang="zh-CN" sz="16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кВ</a:t>
            </a: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(15 ячеек)</a:t>
            </a:r>
            <a:endParaRPr lang="zh-CN" altLang="zh-CN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8272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D781F0E-BE9B-9B8A-CEE0-3E79C5F10D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781F0E-BE9B-9B8A-CEE0-3E79C5F10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"/>
          <p:cNvSpPr txBox="1"/>
          <p:nvPr/>
        </p:nvSpPr>
        <p:spPr>
          <a:xfrm>
            <a:off x="274505" y="1368176"/>
            <a:ext cx="6686641" cy="294198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приводе используется многоуровневая топология, с прямым преобразованием напряжения из высокого в высокое.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ru-RU" altLang="zh-CN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Выходное напряжение каждой фазы образуется путем суммирования сдвинутых по фазе  выходных напряжений каждой последовательно соединенной ячейки.  Это позволяет снизить гармонические искажения на выходе и скорость нарастания 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du/dt, 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что позволяет применять привод со стандартным двигателями. </a:t>
            </a:r>
            <a:endParaRPr lang="en-US" altLang="zh-CN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274505" y="741337"/>
            <a:ext cx="3565872" cy="6268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2000" b="1" dirty="0">
                <a:solidFill>
                  <a:schemeClr val="bg1"/>
                </a:solidFill>
              </a:rPr>
              <a:t>Многоуровневая топология </a:t>
            </a:r>
            <a:endParaRPr lang="zh-CN" altLang="en-US" sz="2000" b="1" dirty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7D881309-8E43-ABE3-56A9-ED18B4104CCD}"/>
              </a:ext>
            </a:extLst>
          </p:cNvPr>
          <p:cNvGrpSpPr/>
          <p:nvPr/>
        </p:nvGrpSpPr>
        <p:grpSpPr>
          <a:xfrm>
            <a:off x="7225306" y="1491636"/>
            <a:ext cx="4614574" cy="3255409"/>
            <a:chOff x="7743316" y="526184"/>
            <a:chExt cx="3893364" cy="2611212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D20680CB-122A-0927-1328-376C71E095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43316" y="526184"/>
              <a:ext cx="3893364" cy="2611212"/>
            </a:xfrm>
            <a:prstGeom prst="rect">
              <a:avLst/>
            </a:prstGeom>
          </p:spPr>
        </p:pic>
        <p:sp>
          <p:nvSpPr>
            <p:cNvPr id="8" name="文本框 390"/>
            <p:cNvSpPr txBox="1">
              <a:spLocks noChangeArrowheads="1"/>
            </p:cNvSpPr>
            <p:nvPr/>
          </p:nvSpPr>
          <p:spPr bwMode="auto">
            <a:xfrm>
              <a:off x="9724041" y="554528"/>
              <a:ext cx="1771795" cy="134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</a:ln>
          </p:spPr>
          <p:txBody>
            <a:bodyPr rot="0" vert="horz" wrap="square" lIns="0" tIns="0" rIns="0" bIns="0" anchor="t" anchorCtr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000" kern="1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Выходное напряжение ячейки</a:t>
              </a:r>
              <a:endParaRPr lang="zh-CN" sz="16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文本框 391"/>
            <p:cNvSpPr txBox="1">
              <a:spLocks noChangeArrowheads="1"/>
            </p:cNvSpPr>
            <p:nvPr/>
          </p:nvSpPr>
          <p:spPr bwMode="auto">
            <a:xfrm>
              <a:off x="7884160" y="2799574"/>
              <a:ext cx="1760682" cy="33782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</a:ln>
          </p:spPr>
          <p:txBody>
            <a:bodyPr rot="0" vert="horz" wrap="square" lIns="0" tIns="0" rIns="0" bIns="0" anchor="t" anchorCtr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000" kern="1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Фазное напряжение на выходе</a:t>
              </a:r>
            </a:p>
            <a:p>
              <a:pPr algn="ctr">
                <a:spcAft>
                  <a:spcPts val="0"/>
                </a:spcAft>
              </a:pPr>
              <a:r>
                <a:rPr lang="ru-RU" sz="1000" kern="1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ПЧ после суммирования</a:t>
              </a:r>
              <a:endParaRPr lang="zh-CN" sz="16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TextBox 9">
            <a:extLst>
              <a:ext uri="{FF2B5EF4-FFF2-40B4-BE49-F238E27FC236}">
                <a16:creationId xmlns:a16="http://schemas.microsoft.com/office/drawing/2014/main" id="{0E72C9B6-F661-AC62-1A23-B0ED59A37AC1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416044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D781F0E-BE9B-9B8A-CEE0-3E79C5F10D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781F0E-BE9B-9B8A-CEE0-3E79C5F10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"/>
          <p:cNvSpPr txBox="1"/>
          <p:nvPr/>
        </p:nvSpPr>
        <p:spPr>
          <a:xfrm>
            <a:off x="274505" y="1264557"/>
            <a:ext cx="5983736" cy="537532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buNone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Система управления привода серии 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SBH 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включает в себя 32 битный 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DSP 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плавающей точкой, быстродействующую интегральную схему 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FPGA, 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цветную сенсорную 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HMI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-панель и ПЛК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altLang="zh-CN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DSP 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реализует алгоритмы управления двигателем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разработанные для многоуровневого управления ШИМ, 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HMI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-панель осуществляет взаимодействие между оператором и приводом, обеспечивая представление информации в многоязычном графическом интерфейсе, включая русский, а ПЛК обеспечивает реализацию алгоритмов управления посредством самого привода без участия внешнего контроллера.</a:t>
            </a:r>
          </a:p>
          <a:p>
            <a:pPr marL="0" indent="0">
              <a:buNone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Система управляет силовыми ячейками, осуществляет функции защиты двигателя и ПЧ, обрабатывает и выдает информацию с дискретных и аналоговых входов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выходов.</a:t>
            </a:r>
          </a:p>
          <a:p>
            <a:pPr marL="0" indent="0">
              <a:buNone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 связи системы управления с силовыми ячейками используется оптоволокно.</a:t>
            </a:r>
            <a:endParaRPr lang="zh-CN" altLang="zh-CN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zh-CN" altLang="zh-CN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AC331E5-50D3-CE85-E114-1B8AB35655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2428" y="1264557"/>
            <a:ext cx="5534010" cy="4019989"/>
          </a:xfrm>
          <a:prstGeom prst="rect">
            <a:avLst/>
          </a:prstGeom>
        </p:spPr>
      </p:pic>
      <p:sp>
        <p:nvSpPr>
          <p:cNvPr id="8" name="TextBox 9">
            <a:extLst>
              <a:ext uri="{FF2B5EF4-FFF2-40B4-BE49-F238E27FC236}">
                <a16:creationId xmlns:a16="http://schemas.microsoft.com/office/drawing/2014/main" id="{976AC2B5-08EE-2A65-2048-403DE072D87C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B06C594B-03C5-F294-F76C-6D822AD5C3EB}"/>
              </a:ext>
            </a:extLst>
          </p:cNvPr>
          <p:cNvSpPr txBox="1"/>
          <p:nvPr/>
        </p:nvSpPr>
        <p:spPr>
          <a:xfrm>
            <a:off x="274505" y="741337"/>
            <a:ext cx="3565872" cy="6268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2000" b="1" dirty="0">
                <a:solidFill>
                  <a:schemeClr val="bg1"/>
                </a:solidFill>
              </a:rPr>
              <a:t>Система управления</a:t>
            </a:r>
            <a:endParaRPr lang="zh-CN" altLang="en-US" sz="2000" b="1" dirty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667258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D781F0E-BE9B-9B8A-CEE0-3E79C5F10D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781F0E-BE9B-9B8A-CEE0-3E79C5F10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37"/>
          <p:cNvSpPr txBox="1"/>
          <p:nvPr/>
        </p:nvSpPr>
        <p:spPr>
          <a:xfrm>
            <a:off x="226061" y="934799"/>
            <a:ext cx="11549379" cy="582018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ru-RU" altLang="zh-CN" sz="2400" b="1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Особенности привода серии </a:t>
            </a:r>
            <a:r>
              <a:rPr lang="en-US" altLang="zh-CN" sz="2400" b="1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SBH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1. 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В каждую силовую ячейку встроен механический и электронный байпас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.  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2. 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Металлический корпус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, 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низкая стоимость обслуживания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, 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увеличенный межсервисный интервал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, 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защита от ЭМС излучения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, 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срок эксплуатации 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20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 лет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.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3. 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В случае возникновения неисправности в ячейке любой фазы - происходит её </a:t>
            </a:r>
            <a:r>
              <a:rPr lang="ru-RU" altLang="zh-CN" sz="1800" dirty="0" err="1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байпассирование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 и байпас ячейки в каждой другой фазе, а также увеличение напряжения на всех ячейках на 15%. В итоге привод продолжает работать с незначительным снижением выходного напряжения.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4. 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Раздельные секция силовых ячеек и секция трансформатора для лучшего теплоотвода.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5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. 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Блок управления ячейки запитан от шины 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DC. 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В случае снижения входного напряжения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, 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сохраняется её работоспособность за счет заряженных конденсаторов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. 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6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. 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Конденсаторы большой емкости, уменьшение их количества -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&gt;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 увеличение надежности.</a:t>
            </a:r>
            <a:endParaRPr lang="en-US" altLang="zh-CN" sz="1800" dirty="0">
              <a:solidFill>
                <a:schemeClr val="bg1"/>
              </a:solidFill>
              <a:latin typeface="Calibri" panose="020F0502020204030204" pitchFamily="34" charset="0"/>
              <a:ea typeface="楷体" panose="02010609060101010101" pitchFamily="49" charset="-122"/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7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. 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Автоматический байпас использует 2 разъединителя и 3 вакуумных контактора, что более безопасно.</a:t>
            </a:r>
            <a:endParaRPr lang="en-US" altLang="zh-CN" sz="1800" dirty="0">
              <a:solidFill>
                <a:schemeClr val="bg1"/>
              </a:solidFill>
              <a:latin typeface="Calibri" panose="020F0502020204030204" pitchFamily="34" charset="0"/>
              <a:ea typeface="楷体" panose="02010609060101010101" pitchFamily="49" charset="-122"/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8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. 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Независимый контроллер температуры трансформатора, более удобный в обслуживании. </a:t>
            </a:r>
            <a:endParaRPr lang="en-US" altLang="zh-CN" sz="1800" dirty="0">
              <a:solidFill>
                <a:schemeClr val="bg1"/>
              </a:solidFill>
              <a:latin typeface="Calibri" panose="020F0502020204030204" pitchFamily="34" charset="0"/>
              <a:ea typeface="楷体" panose="02010609060101010101" pitchFamily="49" charset="-122"/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9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. 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Отдельный вентилятор секции фазосдвигающего трансформатора.</a:t>
            </a:r>
            <a:endParaRPr lang="en-US" altLang="zh-CN" sz="1800" dirty="0">
              <a:solidFill>
                <a:schemeClr val="bg1"/>
              </a:solidFill>
              <a:latin typeface="Calibri" panose="020F0502020204030204" pitchFamily="34" charset="0"/>
              <a:ea typeface="楷体" panose="02010609060101010101" pitchFamily="49" charset="-122"/>
              <a:cs typeface="Calibri" panose="020F0502020204030204" pitchFamily="34" charset="0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1F5B6D69-9CB2-F15B-590D-652D79E2D3C2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974155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6" r="43884"/>
          <a:stretch/>
        </p:blipFill>
        <p:spPr bwMode="auto">
          <a:xfrm>
            <a:off x="430841" y="1877905"/>
            <a:ext cx="6163730" cy="2978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4"/>
          <p:cNvSpPr txBox="1"/>
          <p:nvPr/>
        </p:nvSpPr>
        <p:spPr>
          <a:xfrm>
            <a:off x="6899371" y="2705725"/>
            <a:ext cx="4736632" cy="14465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ru-RU" altLang="zh-CN" sz="3200" b="1" dirty="0">
                <a:solidFill>
                  <a:schemeClr val="bg1"/>
                </a:solidFill>
                <a:ea typeface="宋体" panose="02010600030101010101" pitchFamily="2" charset="-122"/>
              </a:rPr>
              <a:t>Типичные схемы</a:t>
            </a:r>
          </a:p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ru-RU" altLang="zh-CN" sz="3200" b="1" dirty="0">
                <a:solidFill>
                  <a:schemeClr val="bg1"/>
                </a:solidFill>
                <a:ea typeface="宋体" panose="02010600030101010101" pitchFamily="2" charset="-122"/>
              </a:rPr>
              <a:t>подключения</a:t>
            </a:r>
            <a:endParaRPr lang="zh-CN" altLang="en-US" sz="3200" b="1" dirty="0">
              <a:solidFill>
                <a:schemeClr val="bg1"/>
              </a:solidFill>
              <a:ea typeface="宋体" panose="02010600030101010101" pitchFamily="2" charset="-122"/>
            </a:endParaRPr>
          </a:p>
          <a:p>
            <a:pPr marL="0" lvl="0" indent="0" algn="ctr" eaLnBrk="1" hangingPunct="1">
              <a:spcBef>
                <a:spcPct val="0"/>
              </a:spcBef>
              <a:buNone/>
            </a:pPr>
            <a:endParaRPr lang="zh-CN" altLang="en-US" sz="2400" b="1" dirty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0AFE2E11-BE64-4B04-49D3-C2A65D500B27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4183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D781F0E-BE9B-9B8A-CEE0-3E79C5F10D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781F0E-BE9B-9B8A-CEE0-3E79C5F10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文本框 18"/>
          <p:cNvSpPr txBox="1"/>
          <p:nvPr/>
        </p:nvSpPr>
        <p:spPr>
          <a:xfrm>
            <a:off x="299604" y="966282"/>
            <a:ext cx="8444403" cy="286232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Решение применимо для заказчиков, у которых двигатель невозможно подключать напрямую в сеть (например из-за слабой сети пуск возможен только через ПЧ)</a:t>
            </a:r>
          </a:p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Если ПЧ </a:t>
            </a:r>
            <a:r>
              <a:rPr lang="ru-RU" altLang="zh-CN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аварийно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выйдет из строя, то заказчик может использовать резервный привод для восстановления производственного процесса.</a:t>
            </a:r>
          </a:p>
          <a:p>
            <a:endParaRPr lang="ru-RU" altLang="zh-C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Преимущества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компактное решение, относительно недорогое.</a:t>
            </a:r>
          </a:p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Недостатки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 неисправности привода работа невозможна</a:t>
            </a:r>
          </a:p>
          <a:p>
            <a:endParaRPr lang="ru-RU" altLang="zh-C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altLang="zh-C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QF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вводная высоковольтная ячейка на стороне заказчика</a:t>
            </a:r>
            <a:endParaRPr lang="en-US" altLang="zh-C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3769" y="966283"/>
            <a:ext cx="1457491" cy="3981638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9903320" y="4947921"/>
            <a:ext cx="143794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altLang="zh-CN" sz="1600" dirty="0">
                <a:solidFill>
                  <a:schemeClr val="bg1"/>
                </a:solidFill>
              </a:rPr>
              <a:t>Стандартное решение без байпаса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CACA9524-A226-B3A5-977F-F12A9C2C511D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199116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D781F0E-BE9B-9B8A-CEE0-3E79C5F10D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781F0E-BE9B-9B8A-CEE0-3E79C5F10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文本框 18"/>
          <p:cNvSpPr txBox="1"/>
          <p:nvPr/>
        </p:nvSpPr>
        <p:spPr>
          <a:xfrm>
            <a:off x="299604" y="1107320"/>
            <a:ext cx="8444403" cy="42473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Наиболее часто используемое решение. Применимо для заказчиков, у которых нет повышенных требований к автоматизации или кто не хочет использовать автоматический байпас. </a:t>
            </a:r>
          </a:p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Если ПЧ выходит из строя, то оператор может вручную переключить двигатель с ПЧ на сеть.</a:t>
            </a:r>
          </a:p>
          <a:p>
            <a:endParaRPr lang="en-US" altLang="zh-C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Преимущества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Простая относительно недорогая система. Разъединитель имеет видимый разрыв для обеспечения безопасности персонала.</a:t>
            </a:r>
          </a:p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Недостатки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невозможность автоматического переключения на работу от сети.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altLang="zh-C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altLang="zh-C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Пояснения:</a:t>
            </a:r>
            <a:endParaRPr lang="en-US" altLang="zh-C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QS1, QS2, QS3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средневольтные разъединители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QS2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QS3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механически </a:t>
            </a:r>
            <a:r>
              <a:rPr lang="ru-RU" altLang="zh-CN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взаимоблокированы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QF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вводная высоковольтная ячейка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QS1, QS2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QS3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 должны переключаться при поданном напряжении. Переключения разрешены только после размыкания 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QF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9301506" y="5339248"/>
            <a:ext cx="2363122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altLang="zh-CN" sz="1600" dirty="0">
                <a:solidFill>
                  <a:schemeClr val="bg1"/>
                </a:solidFill>
              </a:rPr>
              <a:t>Ручное переключение</a:t>
            </a:r>
          </a:p>
          <a:p>
            <a:pPr algn="ctr"/>
            <a:r>
              <a:rPr lang="ru-RU" altLang="zh-CN" sz="1600" dirty="0">
                <a:solidFill>
                  <a:schemeClr val="bg1"/>
                </a:solidFill>
              </a:rPr>
              <a:t>на байпас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0209" y="1155347"/>
            <a:ext cx="1585716" cy="4059088"/>
          </a:xfrm>
          <a:prstGeom prst="rect">
            <a:avLst/>
          </a:prstGeom>
        </p:spPr>
      </p:pic>
      <p:sp>
        <p:nvSpPr>
          <p:cNvPr id="7" name="TextBox 9">
            <a:extLst>
              <a:ext uri="{FF2B5EF4-FFF2-40B4-BE49-F238E27FC236}">
                <a16:creationId xmlns:a16="http://schemas.microsoft.com/office/drawing/2014/main" id="{F79CBE51-AD38-FE63-9275-9C288ED49903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985795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D781F0E-BE9B-9B8A-CEE0-3E79C5F10D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781F0E-BE9B-9B8A-CEE0-3E79C5F10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文本框 18"/>
          <p:cNvSpPr txBox="1"/>
          <p:nvPr/>
        </p:nvSpPr>
        <p:spPr>
          <a:xfrm>
            <a:off x="299605" y="914479"/>
            <a:ext cx="8600556" cy="535531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Решение позволяет автоматически переключаться на работу от ПЧ или от сети. </a:t>
            </a:r>
          </a:p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Применяется, когда заказчик хочет и может обеспечить автоматизацию процесса. </a:t>
            </a:r>
          </a:p>
          <a:p>
            <a:endParaRPr lang="en-US" altLang="zh-C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Преимущества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Высокая надежность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Если возникли проблемы с ПЧ, происходит автоматическое переключение на сеть. Возможность безостановочной работы. Быстрая окупаемость.</a:t>
            </a:r>
          </a:p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Недостатки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более сложная система управления и более дорогое решение.</a:t>
            </a:r>
          </a:p>
          <a:p>
            <a:endParaRPr lang="ru-RU" altLang="zh-C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Пояснения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QS1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QS2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средневольтные разъединители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KM1, KM2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KM3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вакуумные контакторы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QF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высоковольтная ячейка на стороне заказчика</a:t>
            </a:r>
            <a:endParaRPr lang="en-US" altLang="zh-C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Электрическая блокировка между 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KM2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KM3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между 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QS2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KM2,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между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QS1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KM1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Если 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QS1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замкнут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появляется разрешение на замыкание 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KM1;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после замыкания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QS2,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появляется разрешение на замыкание 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KM2.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Замыкание или размыкание 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QS1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разрешено только после размыкания 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KM1.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Замыкание или размыкание 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QS2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разрешено только после размыкания 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KM2. 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Когда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QS1, QS2, KM1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KM2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замкнуты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QF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замкнут мотор работает от ПЧ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Когда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KM3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замкнут и 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QF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замкнут мотор включен напрямую в сеть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zh-CN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539549" y="5485709"/>
            <a:ext cx="240584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altLang="zh-CN" sz="1600" dirty="0">
                <a:solidFill>
                  <a:schemeClr val="bg1"/>
                </a:solidFill>
              </a:rPr>
              <a:t>Автоматический байпас один в один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73" y="914479"/>
            <a:ext cx="1733792" cy="4391638"/>
          </a:xfrm>
          <a:prstGeom prst="rect">
            <a:avLst/>
          </a:prstGeom>
        </p:spPr>
      </p:pic>
      <p:sp>
        <p:nvSpPr>
          <p:cNvPr id="2" name="TextBox 9">
            <a:extLst>
              <a:ext uri="{FF2B5EF4-FFF2-40B4-BE49-F238E27FC236}">
                <a16:creationId xmlns:a16="http://schemas.microsoft.com/office/drawing/2014/main" id="{50EB1EBE-B0A5-3C7C-64BA-055FAE5FBDC7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36609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CD65BA69-97D1-1283-1512-4861A631BE5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D65BA69-97D1-1283-1512-4861A631BE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9">
            <a:extLst>
              <a:ext uri="{FF2B5EF4-FFF2-40B4-BE49-F238E27FC236}">
                <a16:creationId xmlns:a16="http://schemas.microsoft.com/office/drawing/2014/main" id="{970AC909-24E9-F21F-3BDE-551A24849425}"/>
              </a:ext>
            </a:extLst>
          </p:cNvPr>
          <p:cNvSpPr txBox="1"/>
          <p:nvPr/>
        </p:nvSpPr>
        <p:spPr>
          <a:xfrm>
            <a:off x="491777" y="391259"/>
            <a:ext cx="4508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Continental Hope</a:t>
            </a:r>
          </a:p>
        </p:txBody>
      </p:sp>
      <p:pic>
        <p:nvPicPr>
          <p:cNvPr id="5" name="Icon" descr="General icon: Electrical Machinery">
            <a:extLst>
              <a:ext uri="{FF2B5EF4-FFF2-40B4-BE49-F238E27FC236}">
                <a16:creationId xmlns:a16="http://schemas.microsoft.com/office/drawing/2014/main" id="{2E538ABD-19C9-1516-7E19-09BC742705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6893" t="19935" r="22999" b="22999"/>
          <a:stretch/>
        </p:blipFill>
        <p:spPr>
          <a:xfrm>
            <a:off x="6302884" y="3234800"/>
            <a:ext cx="843064" cy="800392"/>
          </a:xfrm>
          <a:prstGeom prst="rect">
            <a:avLst/>
          </a:prstGeom>
        </p:spPr>
      </p:pic>
      <p:pic>
        <p:nvPicPr>
          <p:cNvPr id="6" name="Icon" descr="Market icon: Chemicals">
            <a:extLst>
              <a:ext uri="{FF2B5EF4-FFF2-40B4-BE49-F238E27FC236}">
                <a16:creationId xmlns:a16="http://schemas.microsoft.com/office/drawing/2014/main" id="{7FC3FB97-471C-003E-500F-A76A7F51C92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72452" y="3094996"/>
            <a:ext cx="1080000" cy="1080000"/>
          </a:xfrm>
          <a:prstGeom prst="rect">
            <a:avLst/>
          </a:prstGeom>
        </p:spPr>
      </p:pic>
      <p:pic>
        <p:nvPicPr>
          <p:cNvPr id="7" name="Icon" descr="Market icon: Healthcare">
            <a:extLst>
              <a:ext uri="{FF2B5EF4-FFF2-40B4-BE49-F238E27FC236}">
                <a16:creationId xmlns:a16="http://schemas.microsoft.com/office/drawing/2014/main" id="{280999B7-9C5F-F341-7FEB-86D39C69D8D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4661" t="20424" r="13757" b="17231"/>
          <a:stretch/>
        </p:blipFill>
        <p:spPr>
          <a:xfrm>
            <a:off x="9023179" y="5105054"/>
            <a:ext cx="773083" cy="673332"/>
          </a:xfrm>
          <a:prstGeom prst="rect">
            <a:avLst/>
          </a:prstGeom>
        </p:spPr>
      </p:pic>
      <p:pic>
        <p:nvPicPr>
          <p:cNvPr id="8" name="Icon" descr="Market icon: Aerospace">
            <a:extLst>
              <a:ext uri="{FF2B5EF4-FFF2-40B4-BE49-F238E27FC236}">
                <a16:creationId xmlns:a16="http://schemas.microsoft.com/office/drawing/2014/main" id="{AA1A0FC3-8EA6-5448-6009-A858EA380805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047648" y="3109080"/>
            <a:ext cx="1080000" cy="1080000"/>
          </a:xfrm>
          <a:prstGeom prst="rect">
            <a:avLst/>
          </a:prstGeom>
        </p:spPr>
      </p:pic>
      <p:pic>
        <p:nvPicPr>
          <p:cNvPr id="9" name="Icon" descr="General icon: Museum">
            <a:extLst>
              <a:ext uri="{FF2B5EF4-FFF2-40B4-BE49-F238E27FC236}">
                <a16:creationId xmlns:a16="http://schemas.microsoft.com/office/drawing/2014/main" id="{73146FAD-79CA-A0B2-5E85-97639E5486FE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14776" t="21193" r="17491" b="16461"/>
          <a:stretch/>
        </p:blipFill>
        <p:spPr>
          <a:xfrm>
            <a:off x="7327383" y="5113366"/>
            <a:ext cx="731520" cy="673332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C8A62894-B8E2-9B6A-7C4F-CACFE14C9B94}"/>
              </a:ext>
            </a:extLst>
          </p:cNvPr>
          <p:cNvSpPr txBox="1"/>
          <p:nvPr/>
        </p:nvSpPr>
        <p:spPr>
          <a:xfrm>
            <a:off x="5909364" y="4035192"/>
            <a:ext cx="18776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Mechanical &amp; Electrical</a:t>
            </a:r>
            <a:endParaRPr lang="zh-CN" alt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6AED0A7-840F-B36A-0FA5-E2C75283F93E}"/>
              </a:ext>
            </a:extLst>
          </p:cNvPr>
          <p:cNvSpPr txBox="1"/>
          <p:nvPr/>
        </p:nvSpPr>
        <p:spPr>
          <a:xfrm>
            <a:off x="7984507" y="4035192"/>
            <a:ext cx="1593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Energy &amp; Chemical </a:t>
            </a:r>
            <a:endParaRPr lang="zh-CN" alt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FF48674-2883-B070-5797-F56A1BB3D34E}"/>
              </a:ext>
            </a:extLst>
          </p:cNvPr>
          <p:cNvSpPr txBox="1"/>
          <p:nvPr/>
        </p:nvSpPr>
        <p:spPr>
          <a:xfrm>
            <a:off x="9796787" y="4035192"/>
            <a:ext cx="15804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Cultural &amp; Tourism </a:t>
            </a:r>
            <a:endParaRPr lang="zh-CN" alt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5D22D3C-438C-0467-E535-552E066C8F7E}"/>
              </a:ext>
            </a:extLst>
          </p:cNvPr>
          <p:cNvSpPr txBox="1"/>
          <p:nvPr/>
        </p:nvSpPr>
        <p:spPr>
          <a:xfrm>
            <a:off x="6987283" y="5799587"/>
            <a:ext cx="14410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Construction EPC</a:t>
            </a:r>
            <a:endParaRPr lang="zh-CN" alt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ADF186E-ACEA-042D-2E7F-4E491FC132E9}"/>
              </a:ext>
            </a:extLst>
          </p:cNvPr>
          <p:cNvSpPr txBox="1"/>
          <p:nvPr/>
        </p:nvSpPr>
        <p:spPr>
          <a:xfrm>
            <a:off x="8685124" y="5799587"/>
            <a:ext cx="17709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Intelligent technology</a:t>
            </a:r>
            <a:endParaRPr lang="zh-CN" alt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E42DC81F-9252-EBF3-443D-F08FE23AFEDB}"/>
              </a:ext>
            </a:extLst>
          </p:cNvPr>
          <p:cNvSpPr txBox="1"/>
          <p:nvPr/>
        </p:nvSpPr>
        <p:spPr>
          <a:xfrm>
            <a:off x="10594766" y="5799586"/>
            <a:ext cx="13244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Global business</a:t>
            </a:r>
            <a:endParaRPr lang="zh-CN" alt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2839C465-FE47-9553-A0F6-F720B4511535}"/>
              </a:ext>
            </a:extLst>
          </p:cNvPr>
          <p:cNvCxnSpPr>
            <a:cxnSpLocks/>
          </p:cNvCxnSpPr>
          <p:nvPr/>
        </p:nvCxnSpPr>
        <p:spPr>
          <a:xfrm>
            <a:off x="5842635" y="4743165"/>
            <a:ext cx="5832131" cy="0"/>
          </a:xfrm>
          <a:prstGeom prst="line">
            <a:avLst/>
          </a:prstGeom>
          <a:ln>
            <a:solidFill>
              <a:srgbClr val="00B0F0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8BD435EE-02C1-6D58-7DE7-CF3322B28612}"/>
              </a:ext>
            </a:extLst>
          </p:cNvPr>
          <p:cNvCxnSpPr/>
          <p:nvPr/>
        </p:nvCxnSpPr>
        <p:spPr>
          <a:xfrm>
            <a:off x="4240390" y="2377439"/>
            <a:ext cx="1782874" cy="0"/>
          </a:xfrm>
          <a:prstGeom prst="line">
            <a:avLst/>
          </a:prstGeom>
          <a:ln>
            <a:solidFill>
              <a:srgbClr val="00B0F0"/>
            </a:solidFill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CCAB660A-6A2E-A6D5-4135-7BF807EB4E92}"/>
              </a:ext>
            </a:extLst>
          </p:cNvPr>
          <p:cNvCxnSpPr>
            <a:stCxn id="11" idx="2"/>
          </p:cNvCxnSpPr>
          <p:nvPr/>
        </p:nvCxnSpPr>
        <p:spPr>
          <a:xfrm>
            <a:off x="6848211" y="4342969"/>
            <a:ext cx="398847" cy="398847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210FAF24-2B34-73FA-E5D7-ED4CB50247CA}"/>
              </a:ext>
            </a:extLst>
          </p:cNvPr>
          <p:cNvCxnSpPr/>
          <p:nvPr/>
        </p:nvCxnSpPr>
        <p:spPr>
          <a:xfrm>
            <a:off x="8649119" y="4342969"/>
            <a:ext cx="398847" cy="398847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6410F4DB-2070-7664-5605-238D2C4BFB7D}"/>
              </a:ext>
            </a:extLst>
          </p:cNvPr>
          <p:cNvCxnSpPr/>
          <p:nvPr/>
        </p:nvCxnSpPr>
        <p:spPr>
          <a:xfrm>
            <a:off x="10594765" y="4342969"/>
            <a:ext cx="398847" cy="398847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7A8DC8A0-9297-C583-AEA9-50153576656D}"/>
              </a:ext>
            </a:extLst>
          </p:cNvPr>
          <p:cNvCxnSpPr/>
          <p:nvPr/>
        </p:nvCxnSpPr>
        <p:spPr>
          <a:xfrm>
            <a:off x="7008459" y="4741816"/>
            <a:ext cx="398847" cy="398847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5A41034A-3C07-DD5E-D2D2-0ACCF6BFECD3}"/>
              </a:ext>
            </a:extLst>
          </p:cNvPr>
          <p:cNvCxnSpPr/>
          <p:nvPr/>
        </p:nvCxnSpPr>
        <p:spPr>
          <a:xfrm>
            <a:off x="8829611" y="4741816"/>
            <a:ext cx="398847" cy="398847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9043A5DF-CF05-1C18-6932-23537C2224DD}"/>
              </a:ext>
            </a:extLst>
          </p:cNvPr>
          <p:cNvCxnSpPr/>
          <p:nvPr/>
        </p:nvCxnSpPr>
        <p:spPr>
          <a:xfrm>
            <a:off x="10759712" y="4741816"/>
            <a:ext cx="398847" cy="398847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61AFA963-F901-F033-488C-6E7AA52F5E35}"/>
              </a:ext>
            </a:extLst>
          </p:cNvPr>
          <p:cNvCxnSpPr/>
          <p:nvPr/>
        </p:nvCxnSpPr>
        <p:spPr>
          <a:xfrm>
            <a:off x="5443788" y="2374196"/>
            <a:ext cx="398847" cy="398847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76604212-7DBC-B1BD-DD58-54758F62A4A0}"/>
              </a:ext>
            </a:extLst>
          </p:cNvPr>
          <p:cNvCxnSpPr>
            <a:cxnSpLocks/>
          </p:cNvCxnSpPr>
          <p:nvPr/>
        </p:nvCxnSpPr>
        <p:spPr>
          <a:xfrm>
            <a:off x="5842635" y="2773043"/>
            <a:ext cx="0" cy="1968773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图片 26">
            <a:extLst>
              <a:ext uri="{FF2B5EF4-FFF2-40B4-BE49-F238E27FC236}">
                <a16:creationId xmlns:a16="http://schemas.microsoft.com/office/drawing/2014/main" id="{D491A340-CD8A-2C8F-98F6-6387347B2E8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2646" y="1229177"/>
            <a:ext cx="960191" cy="728358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7899F9DC-82E9-4894-A615-781B086BED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390" y="1409060"/>
            <a:ext cx="1923892" cy="351781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88AE0FC8-6A28-CEF3-0DA9-BD5D3BD4382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475" y="1229177"/>
            <a:ext cx="1018922" cy="711547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C8B299A9-8345-2DA8-4D31-0E153BBFA3D1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04380" y="1198790"/>
            <a:ext cx="775170" cy="772321"/>
          </a:xfrm>
          <a:prstGeom prst="rect">
            <a:avLst/>
          </a:prstGeom>
        </p:spPr>
      </p:pic>
      <p:sp>
        <p:nvSpPr>
          <p:cNvPr id="31" name="文本框 30">
            <a:extLst>
              <a:ext uri="{FF2B5EF4-FFF2-40B4-BE49-F238E27FC236}">
                <a16:creationId xmlns:a16="http://schemas.microsoft.com/office/drawing/2014/main" id="{3A6B6A85-9273-F5B4-2D5C-0745793D7A99}"/>
              </a:ext>
            </a:extLst>
          </p:cNvPr>
          <p:cNvSpPr txBox="1"/>
          <p:nvPr/>
        </p:nvSpPr>
        <p:spPr>
          <a:xfrm>
            <a:off x="4187845" y="1968574"/>
            <a:ext cx="19636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Continental Hope Group</a:t>
            </a:r>
            <a:endParaRPr lang="zh-CN" alt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E715BB19-614D-A413-3375-2C4686972111}"/>
              </a:ext>
            </a:extLst>
          </p:cNvPr>
          <p:cNvSpPr txBox="1"/>
          <p:nvPr/>
        </p:nvSpPr>
        <p:spPr>
          <a:xfrm>
            <a:off x="6681352" y="1968574"/>
            <a:ext cx="14722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EAST Hope Group</a:t>
            </a:r>
            <a:endParaRPr lang="zh-CN" alt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D97383A5-724E-58D5-F20B-D5FDB4FA05A1}"/>
              </a:ext>
            </a:extLst>
          </p:cNvPr>
          <p:cNvSpPr txBox="1"/>
          <p:nvPr/>
        </p:nvSpPr>
        <p:spPr>
          <a:xfrm>
            <a:off x="8447242" y="1968574"/>
            <a:ext cx="15285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WEST Hope Group</a:t>
            </a:r>
            <a:endParaRPr lang="zh-CN" alt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07CF8767-9AFB-C91D-3AF8-158ADD25E463}"/>
              </a:ext>
            </a:extLst>
          </p:cNvPr>
          <p:cNvSpPr txBox="1"/>
          <p:nvPr/>
        </p:nvSpPr>
        <p:spPr>
          <a:xfrm>
            <a:off x="10306358" y="1968574"/>
            <a:ext cx="14770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Hope Group</a:t>
            </a:r>
            <a:endParaRPr lang="zh-CN" alt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44875C97-E0EF-5D7C-0B91-36CA0D5F74D8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57" y="3945280"/>
            <a:ext cx="5229533" cy="2391967"/>
          </a:xfrm>
          <a:prstGeom prst="rect">
            <a:avLst/>
          </a:prstGeom>
          <a:ln>
            <a:noFill/>
          </a:ln>
          <a:effectLst>
            <a:softEdge rad="50800"/>
          </a:effectLst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id="{3024E738-B849-A762-6DD1-7C42677BB886}"/>
              </a:ext>
            </a:extLst>
          </p:cNvPr>
          <p:cNvSpPr txBox="1"/>
          <p:nvPr/>
        </p:nvSpPr>
        <p:spPr>
          <a:xfrm>
            <a:off x="408635" y="2256912"/>
            <a:ext cx="6097280" cy="1945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indent="-252000">
              <a:lnSpc>
                <a:spcPts val="51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Девиз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 </a:t>
            </a:r>
            <a:r>
              <a:rPr lang="ru-RU" altLang="zh-CN" sz="20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Совершенство без границ</a:t>
            </a:r>
            <a:endParaRPr lang="en-US" altLang="zh-CN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80000" indent="-252000">
              <a:lnSpc>
                <a:spcPts val="51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направлений работы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80000" indent="-252000">
              <a:lnSpc>
                <a:spcPts val="5100"/>
              </a:lnSpc>
              <a:buFont typeface="Arial" panose="020B0604020202020204" pitchFamily="34" charset="0"/>
              <a:buChar char="•"/>
            </a:pP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Freeform 41">
            <a:extLst>
              <a:ext uri="{FF2B5EF4-FFF2-40B4-BE49-F238E27FC236}">
                <a16:creationId xmlns:a16="http://schemas.microsoft.com/office/drawing/2014/main" id="{35DE44EA-B9E9-E705-4823-69072BC200F3}"/>
              </a:ext>
            </a:extLst>
          </p:cNvPr>
          <p:cNvSpPr/>
          <p:nvPr/>
        </p:nvSpPr>
        <p:spPr>
          <a:xfrm>
            <a:off x="10993612" y="5231950"/>
            <a:ext cx="487967" cy="476348"/>
          </a:xfrm>
          <a:custGeom>
            <a:avLst/>
            <a:gdLst/>
            <a:ahLst/>
            <a:cxnLst/>
            <a:rect l="l" t="t" r="r" b="b"/>
            <a:pathLst>
              <a:path w="405813" h="396150">
                <a:moveTo>
                  <a:pt x="405550" y="369088"/>
                </a:moveTo>
                <a:lnTo>
                  <a:pt x="404767" y="373126"/>
                </a:lnTo>
                <a:lnTo>
                  <a:pt x="403191" y="376919"/>
                </a:lnTo>
                <a:lnTo>
                  <a:pt x="401340" y="380600"/>
                </a:lnTo>
                <a:lnTo>
                  <a:pt x="399116" y="384036"/>
                </a:lnTo>
                <a:lnTo>
                  <a:pt x="396222" y="387126"/>
                </a:lnTo>
                <a:lnTo>
                  <a:pt x="392670" y="390094"/>
                </a:lnTo>
                <a:lnTo>
                  <a:pt x="388857" y="392592"/>
                </a:lnTo>
                <a:lnTo>
                  <a:pt x="384646" y="394366"/>
                </a:lnTo>
                <a:lnTo>
                  <a:pt x="380311" y="395672"/>
                </a:lnTo>
                <a:lnTo>
                  <a:pt x="375976" y="396150"/>
                </a:lnTo>
                <a:lnTo>
                  <a:pt x="371368" y="396150"/>
                </a:lnTo>
                <a:lnTo>
                  <a:pt x="366897" y="395672"/>
                </a:lnTo>
                <a:lnTo>
                  <a:pt x="362561" y="394366"/>
                </a:lnTo>
                <a:lnTo>
                  <a:pt x="358487" y="392592"/>
                </a:lnTo>
                <a:lnTo>
                  <a:pt x="354538" y="390094"/>
                </a:lnTo>
                <a:lnTo>
                  <a:pt x="350997" y="387126"/>
                </a:lnTo>
                <a:lnTo>
                  <a:pt x="315100" y="351987"/>
                </a:lnTo>
                <a:lnTo>
                  <a:pt x="308268" y="354721"/>
                </a:lnTo>
                <a:lnTo>
                  <a:pt x="301164" y="356974"/>
                </a:lnTo>
                <a:lnTo>
                  <a:pt x="294070" y="358524"/>
                </a:lnTo>
                <a:lnTo>
                  <a:pt x="286842" y="359472"/>
                </a:lnTo>
                <a:lnTo>
                  <a:pt x="279612" y="360064"/>
                </a:lnTo>
                <a:lnTo>
                  <a:pt x="272247" y="359940"/>
                </a:lnTo>
                <a:lnTo>
                  <a:pt x="265017" y="359350"/>
                </a:lnTo>
                <a:lnTo>
                  <a:pt x="257789" y="358167"/>
                </a:lnTo>
                <a:lnTo>
                  <a:pt x="250684" y="356260"/>
                </a:lnTo>
                <a:lnTo>
                  <a:pt x="243716" y="354006"/>
                </a:lnTo>
                <a:lnTo>
                  <a:pt x="236883" y="351162"/>
                </a:lnTo>
                <a:lnTo>
                  <a:pt x="230301" y="347603"/>
                </a:lnTo>
                <a:lnTo>
                  <a:pt x="223992" y="343688"/>
                </a:lnTo>
                <a:lnTo>
                  <a:pt x="217953" y="339058"/>
                </a:lnTo>
                <a:lnTo>
                  <a:pt x="212291" y="333949"/>
                </a:lnTo>
                <a:lnTo>
                  <a:pt x="206775" y="328137"/>
                </a:lnTo>
                <a:lnTo>
                  <a:pt x="202043" y="322191"/>
                </a:lnTo>
                <a:lnTo>
                  <a:pt x="197968" y="315910"/>
                </a:lnTo>
                <a:lnTo>
                  <a:pt x="194416" y="309375"/>
                </a:lnTo>
                <a:lnTo>
                  <a:pt x="191392" y="302491"/>
                </a:lnTo>
                <a:lnTo>
                  <a:pt x="189027" y="295609"/>
                </a:lnTo>
                <a:lnTo>
                  <a:pt x="187187" y="288481"/>
                </a:lnTo>
                <a:lnTo>
                  <a:pt x="186001" y="281363"/>
                </a:lnTo>
                <a:lnTo>
                  <a:pt x="185473" y="274124"/>
                </a:lnTo>
                <a:lnTo>
                  <a:pt x="185473" y="266883"/>
                </a:lnTo>
                <a:lnTo>
                  <a:pt x="186001" y="259644"/>
                </a:lnTo>
                <a:lnTo>
                  <a:pt x="187187" y="252405"/>
                </a:lnTo>
                <a:lnTo>
                  <a:pt x="189027" y="245399"/>
                </a:lnTo>
                <a:lnTo>
                  <a:pt x="191392" y="238516"/>
                </a:lnTo>
                <a:lnTo>
                  <a:pt x="194286" y="231622"/>
                </a:lnTo>
                <a:lnTo>
                  <a:pt x="197833" y="225219"/>
                </a:lnTo>
                <a:lnTo>
                  <a:pt x="202043" y="218806"/>
                </a:lnTo>
                <a:lnTo>
                  <a:pt x="206775" y="212748"/>
                </a:lnTo>
                <a:lnTo>
                  <a:pt x="212167" y="207058"/>
                </a:lnTo>
                <a:lnTo>
                  <a:pt x="217953" y="201826"/>
                </a:lnTo>
                <a:lnTo>
                  <a:pt x="224128" y="197202"/>
                </a:lnTo>
                <a:lnTo>
                  <a:pt x="230575" y="193164"/>
                </a:lnTo>
                <a:lnTo>
                  <a:pt x="237270" y="189724"/>
                </a:lnTo>
                <a:lnTo>
                  <a:pt x="244238" y="186756"/>
                </a:lnTo>
                <a:lnTo>
                  <a:pt x="251343" y="184386"/>
                </a:lnTo>
                <a:lnTo>
                  <a:pt x="258573" y="182723"/>
                </a:lnTo>
                <a:lnTo>
                  <a:pt x="265936" y="181536"/>
                </a:lnTo>
                <a:lnTo>
                  <a:pt x="273292" y="180939"/>
                </a:lnTo>
                <a:lnTo>
                  <a:pt x="280794" y="180939"/>
                </a:lnTo>
                <a:lnTo>
                  <a:pt x="288148" y="181536"/>
                </a:lnTo>
                <a:lnTo>
                  <a:pt x="295512" y="182723"/>
                </a:lnTo>
                <a:lnTo>
                  <a:pt x="302741" y="184386"/>
                </a:lnTo>
                <a:lnTo>
                  <a:pt x="309847" y="186756"/>
                </a:lnTo>
                <a:lnTo>
                  <a:pt x="316814" y="189724"/>
                </a:lnTo>
                <a:lnTo>
                  <a:pt x="323521" y="193164"/>
                </a:lnTo>
                <a:lnTo>
                  <a:pt x="329956" y="197202"/>
                </a:lnTo>
                <a:lnTo>
                  <a:pt x="336004" y="201826"/>
                </a:lnTo>
                <a:lnTo>
                  <a:pt x="341917" y="206935"/>
                </a:lnTo>
                <a:lnTo>
                  <a:pt x="347184" y="212636"/>
                </a:lnTo>
                <a:lnTo>
                  <a:pt x="351917" y="218570"/>
                </a:lnTo>
                <a:lnTo>
                  <a:pt x="355991" y="224740"/>
                </a:lnTo>
                <a:lnTo>
                  <a:pt x="359543" y="231266"/>
                </a:lnTo>
                <a:lnTo>
                  <a:pt x="362437" y="237802"/>
                </a:lnTo>
                <a:lnTo>
                  <a:pt x="364797" y="244685"/>
                </a:lnTo>
                <a:lnTo>
                  <a:pt x="366635" y="251691"/>
                </a:lnTo>
                <a:lnTo>
                  <a:pt x="367816" y="258696"/>
                </a:lnTo>
                <a:lnTo>
                  <a:pt x="368475" y="265813"/>
                </a:lnTo>
                <a:lnTo>
                  <a:pt x="368611" y="272930"/>
                </a:lnTo>
                <a:lnTo>
                  <a:pt x="368088" y="280059"/>
                </a:lnTo>
                <a:lnTo>
                  <a:pt x="367033" y="287175"/>
                </a:lnTo>
                <a:lnTo>
                  <a:pt x="365319" y="294069"/>
                </a:lnTo>
                <a:lnTo>
                  <a:pt x="363083" y="300952"/>
                </a:lnTo>
                <a:lnTo>
                  <a:pt x="360326" y="307601"/>
                </a:lnTo>
                <a:lnTo>
                  <a:pt x="396222" y="342728"/>
                </a:lnTo>
                <a:lnTo>
                  <a:pt x="399116" y="345818"/>
                </a:lnTo>
                <a:lnTo>
                  <a:pt x="401340" y="349376"/>
                </a:lnTo>
                <a:lnTo>
                  <a:pt x="403191" y="352947"/>
                </a:lnTo>
                <a:lnTo>
                  <a:pt x="404767" y="356862"/>
                </a:lnTo>
                <a:lnTo>
                  <a:pt x="405550" y="360778"/>
                </a:lnTo>
                <a:lnTo>
                  <a:pt x="405812" y="364927"/>
                </a:lnTo>
                <a:lnTo>
                  <a:pt x="405550" y="369088"/>
                </a:lnTo>
                <a:close/>
                <a:moveTo>
                  <a:pt x="336266" y="267475"/>
                </a:moveTo>
                <a:lnTo>
                  <a:pt x="335608" y="261541"/>
                </a:lnTo>
                <a:lnTo>
                  <a:pt x="334427" y="255728"/>
                </a:lnTo>
                <a:lnTo>
                  <a:pt x="332589" y="250029"/>
                </a:lnTo>
                <a:lnTo>
                  <a:pt x="330092" y="244562"/>
                </a:lnTo>
                <a:lnTo>
                  <a:pt x="327062" y="239220"/>
                </a:lnTo>
                <a:lnTo>
                  <a:pt x="323385" y="234243"/>
                </a:lnTo>
                <a:lnTo>
                  <a:pt x="319051" y="229492"/>
                </a:lnTo>
                <a:lnTo>
                  <a:pt x="314317" y="225330"/>
                </a:lnTo>
                <a:lnTo>
                  <a:pt x="309188" y="221661"/>
                </a:lnTo>
                <a:lnTo>
                  <a:pt x="303536" y="218570"/>
                </a:lnTo>
                <a:lnTo>
                  <a:pt x="297884" y="216318"/>
                </a:lnTo>
                <a:lnTo>
                  <a:pt x="292096" y="214410"/>
                </a:lnTo>
                <a:lnTo>
                  <a:pt x="286183" y="213228"/>
                </a:lnTo>
                <a:lnTo>
                  <a:pt x="280135" y="212636"/>
                </a:lnTo>
                <a:lnTo>
                  <a:pt x="273949" y="212636"/>
                </a:lnTo>
                <a:lnTo>
                  <a:pt x="267912" y="213228"/>
                </a:lnTo>
                <a:lnTo>
                  <a:pt x="261988" y="214410"/>
                </a:lnTo>
                <a:lnTo>
                  <a:pt x="256211" y="216318"/>
                </a:lnTo>
                <a:lnTo>
                  <a:pt x="250548" y="218570"/>
                </a:lnTo>
                <a:lnTo>
                  <a:pt x="245032" y="221661"/>
                </a:lnTo>
                <a:lnTo>
                  <a:pt x="239903" y="225330"/>
                </a:lnTo>
                <a:lnTo>
                  <a:pt x="235034" y="229492"/>
                </a:lnTo>
                <a:lnTo>
                  <a:pt x="230699" y="234243"/>
                </a:lnTo>
                <a:lnTo>
                  <a:pt x="227021" y="239220"/>
                </a:lnTo>
                <a:lnTo>
                  <a:pt x="223992" y="244562"/>
                </a:lnTo>
                <a:lnTo>
                  <a:pt x="221495" y="250029"/>
                </a:lnTo>
                <a:lnTo>
                  <a:pt x="219657" y="255728"/>
                </a:lnTo>
                <a:lnTo>
                  <a:pt x="218476" y="261541"/>
                </a:lnTo>
                <a:lnTo>
                  <a:pt x="217817" y="267475"/>
                </a:lnTo>
                <a:lnTo>
                  <a:pt x="217817" y="273410"/>
                </a:lnTo>
                <a:lnTo>
                  <a:pt x="218476" y="279345"/>
                </a:lnTo>
                <a:lnTo>
                  <a:pt x="219657" y="285155"/>
                </a:lnTo>
                <a:lnTo>
                  <a:pt x="221495" y="290979"/>
                </a:lnTo>
                <a:lnTo>
                  <a:pt x="223992" y="296557"/>
                </a:lnTo>
                <a:lnTo>
                  <a:pt x="227021" y="301777"/>
                </a:lnTo>
                <a:lnTo>
                  <a:pt x="230699" y="306886"/>
                </a:lnTo>
                <a:lnTo>
                  <a:pt x="235034" y="311516"/>
                </a:lnTo>
                <a:lnTo>
                  <a:pt x="239903" y="315788"/>
                </a:lnTo>
                <a:lnTo>
                  <a:pt x="245032" y="319347"/>
                </a:lnTo>
                <a:lnTo>
                  <a:pt x="250548" y="322314"/>
                </a:lnTo>
                <a:lnTo>
                  <a:pt x="256211" y="324813"/>
                </a:lnTo>
                <a:lnTo>
                  <a:pt x="261988" y="326587"/>
                </a:lnTo>
                <a:lnTo>
                  <a:pt x="267912" y="327781"/>
                </a:lnTo>
                <a:lnTo>
                  <a:pt x="273949" y="328372"/>
                </a:lnTo>
                <a:lnTo>
                  <a:pt x="280135" y="328372"/>
                </a:lnTo>
                <a:lnTo>
                  <a:pt x="286183" y="327781"/>
                </a:lnTo>
                <a:lnTo>
                  <a:pt x="292096" y="326587"/>
                </a:lnTo>
                <a:lnTo>
                  <a:pt x="297884" y="324813"/>
                </a:lnTo>
                <a:lnTo>
                  <a:pt x="303536" y="322314"/>
                </a:lnTo>
                <a:lnTo>
                  <a:pt x="309188" y="319347"/>
                </a:lnTo>
                <a:lnTo>
                  <a:pt x="314317" y="315788"/>
                </a:lnTo>
                <a:lnTo>
                  <a:pt x="319051" y="311516"/>
                </a:lnTo>
                <a:lnTo>
                  <a:pt x="323385" y="306886"/>
                </a:lnTo>
                <a:lnTo>
                  <a:pt x="327062" y="301777"/>
                </a:lnTo>
                <a:lnTo>
                  <a:pt x="330092" y="296557"/>
                </a:lnTo>
                <a:lnTo>
                  <a:pt x="332589" y="290979"/>
                </a:lnTo>
                <a:lnTo>
                  <a:pt x="334427" y="285155"/>
                </a:lnTo>
                <a:lnTo>
                  <a:pt x="335608" y="279345"/>
                </a:lnTo>
                <a:lnTo>
                  <a:pt x="336266" y="273410"/>
                </a:lnTo>
                <a:lnTo>
                  <a:pt x="336266" y="267475"/>
                </a:lnTo>
                <a:close/>
                <a:moveTo>
                  <a:pt x="401579" y="221884"/>
                </a:moveTo>
                <a:lnTo>
                  <a:pt x="399741" y="233373"/>
                </a:lnTo>
                <a:lnTo>
                  <a:pt x="397118" y="244863"/>
                </a:lnTo>
                <a:lnTo>
                  <a:pt x="393963" y="256120"/>
                </a:lnTo>
                <a:lnTo>
                  <a:pt x="390026" y="267007"/>
                </a:lnTo>
                <a:lnTo>
                  <a:pt x="385565" y="277559"/>
                </a:lnTo>
                <a:lnTo>
                  <a:pt x="380572" y="287856"/>
                </a:lnTo>
                <a:lnTo>
                  <a:pt x="381615" y="279802"/>
                </a:lnTo>
                <a:lnTo>
                  <a:pt x="382149" y="271513"/>
                </a:lnTo>
                <a:lnTo>
                  <a:pt x="381889" y="263459"/>
                </a:lnTo>
                <a:lnTo>
                  <a:pt x="381094" y="255282"/>
                </a:lnTo>
                <a:lnTo>
                  <a:pt x="379517" y="247351"/>
                </a:lnTo>
                <a:lnTo>
                  <a:pt x="377417" y="239532"/>
                </a:lnTo>
                <a:lnTo>
                  <a:pt x="374795" y="231834"/>
                </a:lnTo>
                <a:lnTo>
                  <a:pt x="371244" y="224372"/>
                </a:lnTo>
                <a:lnTo>
                  <a:pt x="367305" y="217142"/>
                </a:lnTo>
                <a:lnTo>
                  <a:pt x="362709" y="210393"/>
                </a:lnTo>
                <a:lnTo>
                  <a:pt x="357454" y="203757"/>
                </a:lnTo>
                <a:lnTo>
                  <a:pt x="351678" y="197598"/>
                </a:lnTo>
                <a:lnTo>
                  <a:pt x="345640" y="192267"/>
                </a:lnTo>
                <a:lnTo>
                  <a:pt x="339081" y="187174"/>
                </a:lnTo>
                <a:lnTo>
                  <a:pt x="332248" y="182673"/>
                </a:lnTo>
                <a:lnTo>
                  <a:pt x="325155" y="178764"/>
                </a:lnTo>
                <a:lnTo>
                  <a:pt x="317801" y="175450"/>
                </a:lnTo>
                <a:lnTo>
                  <a:pt x="310187" y="172723"/>
                </a:lnTo>
                <a:lnTo>
                  <a:pt x="302310" y="170593"/>
                </a:lnTo>
                <a:lnTo>
                  <a:pt x="294298" y="169053"/>
                </a:lnTo>
                <a:lnTo>
                  <a:pt x="286025" y="168105"/>
                </a:lnTo>
                <a:lnTo>
                  <a:pt x="277751" y="167747"/>
                </a:lnTo>
                <a:lnTo>
                  <a:pt x="268559" y="168105"/>
                </a:lnTo>
                <a:lnTo>
                  <a:pt x="259628" y="169287"/>
                </a:lnTo>
                <a:lnTo>
                  <a:pt x="250831" y="171183"/>
                </a:lnTo>
                <a:lnTo>
                  <a:pt x="242161" y="173787"/>
                </a:lnTo>
                <a:lnTo>
                  <a:pt x="233888" y="177107"/>
                </a:lnTo>
                <a:lnTo>
                  <a:pt x="226012" y="181133"/>
                </a:lnTo>
                <a:lnTo>
                  <a:pt x="249390" y="153892"/>
                </a:lnTo>
                <a:lnTo>
                  <a:pt x="282609" y="137305"/>
                </a:lnTo>
                <a:lnTo>
                  <a:pt x="301912" y="139793"/>
                </a:lnTo>
                <a:lnTo>
                  <a:pt x="303615" y="130557"/>
                </a:lnTo>
                <a:lnTo>
                  <a:pt x="279851" y="106985"/>
                </a:lnTo>
                <a:lnTo>
                  <a:pt x="270658" y="89332"/>
                </a:lnTo>
                <a:lnTo>
                  <a:pt x="257527" y="89332"/>
                </a:lnTo>
                <a:lnTo>
                  <a:pt x="249390" y="84596"/>
                </a:lnTo>
                <a:lnTo>
                  <a:pt x="231652" y="81991"/>
                </a:lnTo>
                <a:lnTo>
                  <a:pt x="227974" y="102601"/>
                </a:lnTo>
                <a:lnTo>
                  <a:pt x="206571" y="98456"/>
                </a:lnTo>
                <a:lnTo>
                  <a:pt x="205005" y="85544"/>
                </a:lnTo>
                <a:lnTo>
                  <a:pt x="221415" y="81991"/>
                </a:lnTo>
                <a:lnTo>
                  <a:pt x="226795" y="59012"/>
                </a:lnTo>
                <a:lnTo>
                  <a:pt x="243217" y="65644"/>
                </a:lnTo>
                <a:lnTo>
                  <a:pt x="242683" y="75354"/>
                </a:lnTo>
                <a:lnTo>
                  <a:pt x="255167" y="80451"/>
                </a:lnTo>
                <a:lnTo>
                  <a:pt x="263441" y="82700"/>
                </a:lnTo>
                <a:lnTo>
                  <a:pt x="273552" y="77607"/>
                </a:lnTo>
                <a:lnTo>
                  <a:pt x="264484" y="67183"/>
                </a:lnTo>
                <a:lnTo>
                  <a:pt x="246099" y="49535"/>
                </a:lnTo>
                <a:lnTo>
                  <a:pt x="246497" y="41125"/>
                </a:lnTo>
                <a:lnTo>
                  <a:pt x="265279" y="44677"/>
                </a:lnTo>
                <a:lnTo>
                  <a:pt x="281427" y="58772"/>
                </a:lnTo>
                <a:lnTo>
                  <a:pt x="286285" y="71210"/>
                </a:lnTo>
                <a:lnTo>
                  <a:pt x="289963" y="82817"/>
                </a:lnTo>
                <a:lnTo>
                  <a:pt x="315441" y="105323"/>
                </a:lnTo>
                <a:lnTo>
                  <a:pt x="322001" y="107337"/>
                </a:lnTo>
                <a:lnTo>
                  <a:pt x="331068" y="93359"/>
                </a:lnTo>
                <a:lnTo>
                  <a:pt x="363106" y="90519"/>
                </a:lnTo>
                <a:lnTo>
                  <a:pt x="369019" y="88506"/>
                </a:lnTo>
                <a:lnTo>
                  <a:pt x="375317" y="98100"/>
                </a:lnTo>
                <a:lnTo>
                  <a:pt x="380970" y="107933"/>
                </a:lnTo>
                <a:lnTo>
                  <a:pt x="385952" y="118235"/>
                </a:lnTo>
                <a:lnTo>
                  <a:pt x="390286" y="128899"/>
                </a:lnTo>
                <a:lnTo>
                  <a:pt x="394101" y="139675"/>
                </a:lnTo>
                <a:lnTo>
                  <a:pt x="397244" y="150931"/>
                </a:lnTo>
                <a:lnTo>
                  <a:pt x="399741" y="162180"/>
                </a:lnTo>
                <a:lnTo>
                  <a:pt x="401579" y="173911"/>
                </a:lnTo>
                <a:lnTo>
                  <a:pt x="402634" y="185751"/>
                </a:lnTo>
                <a:lnTo>
                  <a:pt x="403031" y="197722"/>
                </a:lnTo>
                <a:lnTo>
                  <a:pt x="402634" y="209914"/>
                </a:lnTo>
                <a:lnTo>
                  <a:pt x="401579" y="221884"/>
                </a:lnTo>
                <a:close/>
                <a:moveTo>
                  <a:pt x="260263" y="17141"/>
                </a:moveTo>
                <a:lnTo>
                  <a:pt x="246428" y="26126"/>
                </a:lnTo>
                <a:lnTo>
                  <a:pt x="236418" y="36763"/>
                </a:lnTo>
                <a:lnTo>
                  <a:pt x="200318" y="39952"/>
                </a:lnTo>
                <a:lnTo>
                  <a:pt x="185559" y="37711"/>
                </a:lnTo>
                <a:lnTo>
                  <a:pt x="175283" y="53078"/>
                </a:lnTo>
                <a:lnTo>
                  <a:pt x="145764" y="54733"/>
                </a:lnTo>
                <a:lnTo>
                  <a:pt x="127186" y="49648"/>
                </a:lnTo>
                <a:lnTo>
                  <a:pt x="110582" y="58393"/>
                </a:lnTo>
                <a:lnTo>
                  <a:pt x="74749" y="63240"/>
                </a:lnTo>
                <a:lnTo>
                  <a:pt x="46018" y="71283"/>
                </a:lnTo>
                <a:lnTo>
                  <a:pt x="53662" y="62771"/>
                </a:lnTo>
                <a:lnTo>
                  <a:pt x="61834" y="54733"/>
                </a:lnTo>
                <a:lnTo>
                  <a:pt x="70396" y="47165"/>
                </a:lnTo>
                <a:lnTo>
                  <a:pt x="79356" y="39952"/>
                </a:lnTo>
                <a:lnTo>
                  <a:pt x="88844" y="33456"/>
                </a:lnTo>
                <a:lnTo>
                  <a:pt x="98729" y="27426"/>
                </a:lnTo>
                <a:lnTo>
                  <a:pt x="108874" y="21870"/>
                </a:lnTo>
                <a:lnTo>
                  <a:pt x="119549" y="17023"/>
                </a:lnTo>
                <a:lnTo>
                  <a:pt x="130352" y="12650"/>
                </a:lnTo>
                <a:lnTo>
                  <a:pt x="141547" y="8869"/>
                </a:lnTo>
                <a:lnTo>
                  <a:pt x="153147" y="5796"/>
                </a:lnTo>
                <a:lnTo>
                  <a:pt x="164870" y="3191"/>
                </a:lnTo>
                <a:lnTo>
                  <a:pt x="176729" y="1539"/>
                </a:lnTo>
                <a:lnTo>
                  <a:pt x="189117" y="475"/>
                </a:lnTo>
                <a:lnTo>
                  <a:pt x="201504" y="0"/>
                </a:lnTo>
                <a:lnTo>
                  <a:pt x="212960" y="475"/>
                </a:lnTo>
                <a:lnTo>
                  <a:pt x="224162" y="1300"/>
                </a:lnTo>
                <a:lnTo>
                  <a:pt x="235227" y="2840"/>
                </a:lnTo>
                <a:lnTo>
                  <a:pt x="246168" y="5082"/>
                </a:lnTo>
                <a:lnTo>
                  <a:pt x="256847" y="7804"/>
                </a:lnTo>
                <a:lnTo>
                  <a:pt x="267253" y="10994"/>
                </a:lnTo>
                <a:lnTo>
                  <a:pt x="277400" y="14659"/>
                </a:lnTo>
                <a:lnTo>
                  <a:pt x="287285" y="18914"/>
                </a:lnTo>
                <a:lnTo>
                  <a:pt x="280032" y="19980"/>
                </a:lnTo>
                <a:lnTo>
                  <a:pt x="260263" y="17141"/>
                </a:lnTo>
                <a:close/>
                <a:moveTo>
                  <a:pt x="170010" y="21162"/>
                </a:moveTo>
                <a:lnTo>
                  <a:pt x="158151" y="24826"/>
                </a:lnTo>
                <a:lnTo>
                  <a:pt x="149061" y="21162"/>
                </a:lnTo>
                <a:lnTo>
                  <a:pt x="148664" y="21870"/>
                </a:lnTo>
                <a:lnTo>
                  <a:pt x="147875" y="22936"/>
                </a:lnTo>
                <a:lnTo>
                  <a:pt x="146558" y="24113"/>
                </a:lnTo>
                <a:lnTo>
                  <a:pt x="144844" y="25295"/>
                </a:lnTo>
                <a:lnTo>
                  <a:pt x="143131" y="26601"/>
                </a:lnTo>
                <a:lnTo>
                  <a:pt x="141417" y="27783"/>
                </a:lnTo>
                <a:lnTo>
                  <a:pt x="139703" y="29082"/>
                </a:lnTo>
                <a:lnTo>
                  <a:pt x="138126" y="30025"/>
                </a:lnTo>
                <a:lnTo>
                  <a:pt x="136940" y="30851"/>
                </a:lnTo>
                <a:lnTo>
                  <a:pt x="136016" y="31441"/>
                </a:lnTo>
                <a:lnTo>
                  <a:pt x="135754" y="31564"/>
                </a:lnTo>
                <a:lnTo>
                  <a:pt x="149061" y="39128"/>
                </a:lnTo>
                <a:lnTo>
                  <a:pt x="176468" y="32033"/>
                </a:lnTo>
                <a:lnTo>
                  <a:pt x="170010" y="21162"/>
                </a:lnTo>
                <a:close/>
                <a:moveTo>
                  <a:pt x="230620" y="8512"/>
                </a:moveTo>
                <a:lnTo>
                  <a:pt x="209931" y="19622"/>
                </a:lnTo>
                <a:lnTo>
                  <a:pt x="198207" y="26717"/>
                </a:lnTo>
                <a:lnTo>
                  <a:pt x="206377" y="31916"/>
                </a:lnTo>
                <a:lnTo>
                  <a:pt x="224695" y="30142"/>
                </a:lnTo>
                <a:lnTo>
                  <a:pt x="243932" y="15957"/>
                </a:lnTo>
                <a:lnTo>
                  <a:pt x="230620" y="8512"/>
                </a:lnTo>
                <a:close/>
                <a:moveTo>
                  <a:pt x="197118" y="186422"/>
                </a:moveTo>
                <a:lnTo>
                  <a:pt x="209182" y="192059"/>
                </a:lnTo>
                <a:lnTo>
                  <a:pt x="206230" y="194687"/>
                </a:lnTo>
                <a:lnTo>
                  <a:pt x="203417" y="197566"/>
                </a:lnTo>
                <a:lnTo>
                  <a:pt x="201004" y="200076"/>
                </a:lnTo>
                <a:lnTo>
                  <a:pt x="198723" y="202831"/>
                </a:lnTo>
                <a:lnTo>
                  <a:pt x="192153" y="202953"/>
                </a:lnTo>
                <a:lnTo>
                  <a:pt x="185178" y="211096"/>
                </a:lnTo>
                <a:lnTo>
                  <a:pt x="181291" y="194062"/>
                </a:lnTo>
                <a:lnTo>
                  <a:pt x="197118" y="186422"/>
                </a:lnTo>
                <a:close/>
                <a:moveTo>
                  <a:pt x="39051" y="113293"/>
                </a:moveTo>
                <a:lnTo>
                  <a:pt x="61743" y="113293"/>
                </a:lnTo>
                <a:lnTo>
                  <a:pt x="95517" y="107337"/>
                </a:lnTo>
                <a:lnTo>
                  <a:pt x="116626" y="140940"/>
                </a:lnTo>
                <a:lnTo>
                  <a:pt x="116626" y="172639"/>
                </a:lnTo>
                <a:lnTo>
                  <a:pt x="145520" y="210896"/>
                </a:lnTo>
                <a:lnTo>
                  <a:pt x="150531" y="210896"/>
                </a:lnTo>
                <a:lnTo>
                  <a:pt x="150531" y="197309"/>
                </a:lnTo>
                <a:lnTo>
                  <a:pt x="161613" y="220187"/>
                </a:lnTo>
                <a:lnTo>
                  <a:pt x="183249" y="224963"/>
                </a:lnTo>
                <a:lnTo>
                  <a:pt x="180083" y="231991"/>
                </a:lnTo>
                <a:lnTo>
                  <a:pt x="177315" y="239140"/>
                </a:lnTo>
                <a:lnTo>
                  <a:pt x="175203" y="246771"/>
                </a:lnTo>
                <a:lnTo>
                  <a:pt x="173620" y="254390"/>
                </a:lnTo>
                <a:lnTo>
                  <a:pt x="172695" y="262143"/>
                </a:lnTo>
                <a:lnTo>
                  <a:pt x="172434" y="270008"/>
                </a:lnTo>
                <a:lnTo>
                  <a:pt x="172695" y="278351"/>
                </a:lnTo>
                <a:lnTo>
                  <a:pt x="173750" y="286328"/>
                </a:lnTo>
                <a:lnTo>
                  <a:pt x="175334" y="294315"/>
                </a:lnTo>
                <a:lnTo>
                  <a:pt x="177575" y="302068"/>
                </a:lnTo>
                <a:lnTo>
                  <a:pt x="180480" y="309452"/>
                </a:lnTo>
                <a:lnTo>
                  <a:pt x="183907" y="316837"/>
                </a:lnTo>
                <a:lnTo>
                  <a:pt x="187869" y="323754"/>
                </a:lnTo>
                <a:lnTo>
                  <a:pt x="192481" y="330423"/>
                </a:lnTo>
                <a:lnTo>
                  <a:pt x="197628" y="336738"/>
                </a:lnTo>
                <a:lnTo>
                  <a:pt x="203303" y="342817"/>
                </a:lnTo>
                <a:lnTo>
                  <a:pt x="208842" y="347937"/>
                </a:lnTo>
                <a:lnTo>
                  <a:pt x="214777" y="352590"/>
                </a:lnTo>
                <a:lnTo>
                  <a:pt x="220984" y="356762"/>
                </a:lnTo>
                <a:lnTo>
                  <a:pt x="227317" y="360343"/>
                </a:lnTo>
                <a:lnTo>
                  <a:pt x="226659" y="362841"/>
                </a:lnTo>
                <a:lnTo>
                  <a:pt x="226126" y="364872"/>
                </a:lnTo>
                <a:lnTo>
                  <a:pt x="225729" y="366656"/>
                </a:lnTo>
                <a:lnTo>
                  <a:pt x="225331" y="367962"/>
                </a:lnTo>
                <a:lnTo>
                  <a:pt x="225070" y="368922"/>
                </a:lnTo>
                <a:lnTo>
                  <a:pt x="225070" y="369155"/>
                </a:lnTo>
                <a:lnTo>
                  <a:pt x="227181" y="393105"/>
                </a:lnTo>
                <a:lnTo>
                  <a:pt x="218873" y="394064"/>
                </a:lnTo>
                <a:lnTo>
                  <a:pt x="210295" y="394544"/>
                </a:lnTo>
                <a:lnTo>
                  <a:pt x="201851" y="394778"/>
                </a:lnTo>
                <a:lnTo>
                  <a:pt x="189054" y="394422"/>
                </a:lnTo>
                <a:lnTo>
                  <a:pt x="176520" y="393229"/>
                </a:lnTo>
                <a:lnTo>
                  <a:pt x="164251" y="391321"/>
                </a:lnTo>
                <a:lnTo>
                  <a:pt x="152244" y="388699"/>
                </a:lnTo>
                <a:lnTo>
                  <a:pt x="140374" y="385487"/>
                </a:lnTo>
                <a:lnTo>
                  <a:pt x="128894" y="381426"/>
                </a:lnTo>
                <a:lnTo>
                  <a:pt x="117811" y="376897"/>
                </a:lnTo>
                <a:lnTo>
                  <a:pt x="106860" y="371653"/>
                </a:lnTo>
                <a:lnTo>
                  <a:pt x="96572" y="365820"/>
                </a:lnTo>
                <a:lnTo>
                  <a:pt x="86545" y="359383"/>
                </a:lnTo>
                <a:lnTo>
                  <a:pt x="76916" y="352466"/>
                </a:lnTo>
                <a:lnTo>
                  <a:pt x="67814" y="344959"/>
                </a:lnTo>
                <a:lnTo>
                  <a:pt x="59105" y="336984"/>
                </a:lnTo>
                <a:lnTo>
                  <a:pt x="51058" y="328516"/>
                </a:lnTo>
                <a:lnTo>
                  <a:pt x="43273" y="319581"/>
                </a:lnTo>
                <a:lnTo>
                  <a:pt x="36152" y="310166"/>
                </a:lnTo>
                <a:lnTo>
                  <a:pt x="29688" y="300394"/>
                </a:lnTo>
                <a:lnTo>
                  <a:pt x="23747" y="290143"/>
                </a:lnTo>
                <a:lnTo>
                  <a:pt x="18339" y="279657"/>
                </a:lnTo>
                <a:lnTo>
                  <a:pt x="13590" y="268691"/>
                </a:lnTo>
                <a:lnTo>
                  <a:pt x="9498" y="257492"/>
                </a:lnTo>
                <a:lnTo>
                  <a:pt x="6201" y="245934"/>
                </a:lnTo>
                <a:lnTo>
                  <a:pt x="3563" y="234133"/>
                </a:lnTo>
                <a:lnTo>
                  <a:pt x="1583" y="222095"/>
                </a:lnTo>
                <a:lnTo>
                  <a:pt x="396" y="209948"/>
                </a:lnTo>
                <a:lnTo>
                  <a:pt x="0" y="197309"/>
                </a:lnTo>
                <a:lnTo>
                  <a:pt x="396" y="185272"/>
                </a:lnTo>
                <a:lnTo>
                  <a:pt x="1453" y="173475"/>
                </a:lnTo>
                <a:lnTo>
                  <a:pt x="3302" y="161913"/>
                </a:lnTo>
                <a:lnTo>
                  <a:pt x="5805" y="150597"/>
                </a:lnTo>
                <a:lnTo>
                  <a:pt x="8970" y="139391"/>
                </a:lnTo>
                <a:lnTo>
                  <a:pt x="12665" y="128548"/>
                </a:lnTo>
                <a:lnTo>
                  <a:pt x="17284" y="118062"/>
                </a:lnTo>
                <a:lnTo>
                  <a:pt x="22164" y="107811"/>
                </a:lnTo>
                <a:lnTo>
                  <a:pt x="27707" y="97799"/>
                </a:lnTo>
                <a:lnTo>
                  <a:pt x="42218" y="94581"/>
                </a:lnTo>
                <a:lnTo>
                  <a:pt x="27707" y="105903"/>
                </a:lnTo>
                <a:lnTo>
                  <a:pt x="39051" y="113293"/>
                </a:lnTo>
                <a:close/>
                <a:moveTo>
                  <a:pt x="260319" y="370729"/>
                </a:moveTo>
                <a:lnTo>
                  <a:pt x="268695" y="371731"/>
                </a:lnTo>
                <a:lnTo>
                  <a:pt x="277332" y="372112"/>
                </a:lnTo>
                <a:lnTo>
                  <a:pt x="283902" y="371866"/>
                </a:lnTo>
                <a:lnTo>
                  <a:pt x="290474" y="371230"/>
                </a:lnTo>
                <a:lnTo>
                  <a:pt x="297045" y="370104"/>
                </a:lnTo>
                <a:lnTo>
                  <a:pt x="288021" y="374867"/>
                </a:lnTo>
                <a:lnTo>
                  <a:pt x="278875" y="379261"/>
                </a:lnTo>
                <a:lnTo>
                  <a:pt x="269206" y="383278"/>
                </a:lnTo>
                <a:lnTo>
                  <a:pt x="259547" y="386534"/>
                </a:lnTo>
                <a:lnTo>
                  <a:pt x="249629" y="389290"/>
                </a:lnTo>
                <a:lnTo>
                  <a:pt x="253238" y="375626"/>
                </a:lnTo>
                <a:lnTo>
                  <a:pt x="260319" y="370729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2934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D781F0E-BE9B-9B8A-CEE0-3E79C5F10D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781F0E-BE9B-9B8A-CEE0-3E79C5F10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文本框 18"/>
          <p:cNvSpPr txBox="1"/>
          <p:nvPr/>
        </p:nvSpPr>
        <p:spPr>
          <a:xfrm>
            <a:off x="299604" y="898084"/>
            <a:ext cx="6086131" cy="42473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Наиболее востребованное решение для заказчиков, которые не имеют повышенных требований к автоматизации, но которым необходимо резервирование.</a:t>
            </a:r>
          </a:p>
          <a:p>
            <a:endParaRPr lang="ru-RU" altLang="zh-C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Если ПЧ выйдет из строя, оператор может вручную подключить мотор напрямую в сеть.</a:t>
            </a:r>
          </a:p>
          <a:p>
            <a:endParaRPr lang="ru-RU" altLang="zh-C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Любой из двух двигателей может работать от ПЧ, другой напрямую от сети. Или каждый мотор напрямую от сети.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Два двигателя обычно работают как основной и резервный. </a:t>
            </a:r>
          </a:p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Система питается от двух независимых вводов для обеспечения непрерывности электроснабжения.</a:t>
            </a:r>
          </a:p>
          <a:p>
            <a:endParaRPr lang="ru-RU" altLang="zh-C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Преимущества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система проста, надежна и недорога.</a:t>
            </a:r>
          </a:p>
          <a:p>
            <a:endParaRPr lang="en-US" altLang="zh-C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992809" y="5069704"/>
            <a:ext cx="1557422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altLang="zh-CN" sz="1600" dirty="0">
                <a:solidFill>
                  <a:schemeClr val="bg1"/>
                </a:solidFill>
              </a:rPr>
              <a:t>Ручной байпас</a:t>
            </a:r>
          </a:p>
          <a:p>
            <a:pPr algn="ctr"/>
            <a:r>
              <a:rPr lang="ru-RU" altLang="zh-CN" sz="1600" dirty="0">
                <a:solidFill>
                  <a:schemeClr val="bg1"/>
                </a:solidFill>
              </a:rPr>
              <a:t>один в два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8849" y="898084"/>
            <a:ext cx="2845342" cy="4052005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57B2E6B-6AF7-D7AC-8FB3-383B1456692A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224964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20C23-D2F5-DD51-7EED-E9A8B7D3B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00EFE21-CB2F-86C3-D23D-14FE9D9F0F1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781F0E-BE9B-9B8A-CEE0-3E79C5F10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7BDC2EA8-0475-FA8E-ECB0-85B45C9C2859}"/>
              </a:ext>
            </a:extLst>
          </p:cNvPr>
          <p:cNvSpPr txBox="1"/>
          <p:nvPr/>
        </p:nvSpPr>
        <p:spPr>
          <a:xfrm>
            <a:off x="8992809" y="5069704"/>
            <a:ext cx="1557422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altLang="zh-CN" sz="1600" dirty="0">
                <a:solidFill>
                  <a:schemeClr val="bg1"/>
                </a:solidFill>
              </a:rPr>
              <a:t>Ручной байпас</a:t>
            </a:r>
          </a:p>
          <a:p>
            <a:pPr algn="ctr"/>
            <a:r>
              <a:rPr lang="ru-RU" altLang="zh-CN" sz="1600" dirty="0">
                <a:solidFill>
                  <a:schemeClr val="bg1"/>
                </a:solidFill>
              </a:rPr>
              <a:t>один в два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3632A11F-FE44-C1DA-8F5D-E48B6E61D2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8849" y="898084"/>
            <a:ext cx="2845342" cy="4052005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1F8A96C7-E271-57C6-475B-36A0BBA58537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18"/>
          <p:cNvSpPr txBox="1"/>
          <p:nvPr/>
        </p:nvSpPr>
        <p:spPr>
          <a:xfrm>
            <a:off x="689204" y="1257379"/>
            <a:ext cx="5919415" cy="369331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Пояснения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QS11, QS12, QS13, QS21, QS22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QS23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выключатели среднего напряжения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Между 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QS12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QS13, QS22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QS23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механическая блокировка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QF1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QF2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высоковольтные ячейки на стороне заказчика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Выключатели не могут быть замкнуты или разомкнуты под напряжением.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Переключения разрешены только при разомкнутой соответствующей высоковольтной ячейке.</a:t>
            </a:r>
            <a:endParaRPr lang="en-US" altLang="zh-C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Когда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QS11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QS12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замкнуты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QF1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замкнут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мотор 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включен через ПЧ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Когда 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QS13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замкнут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QF1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замкнут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мотор 1 включен напрямую в сеть (мотор 2 – аналогично мотору 1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1149369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D781F0E-BE9B-9B8A-CEE0-3E79C5F10D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781F0E-BE9B-9B8A-CEE0-3E79C5F10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文本框 18"/>
          <p:cNvSpPr txBox="1"/>
          <p:nvPr/>
        </p:nvSpPr>
        <p:spPr>
          <a:xfrm>
            <a:off x="709986" y="1137814"/>
            <a:ext cx="6584432" cy="39703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Решение позволяет автоматически переключаться между ПЧ и сетью. </a:t>
            </a:r>
          </a:p>
          <a:p>
            <a:endParaRPr lang="en-US" altLang="zh-C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Преимущества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Высокая надежность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 случае возникновения проблем с приводом происходит автоматическое переключение на сеть. Возможность безостановочной работы. </a:t>
            </a:r>
          </a:p>
          <a:p>
            <a:endParaRPr lang="ru-RU" altLang="zh-C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Любой из двух двигателей может работать от ПЧ, другой напрямую от сети. Или каждый мотор напрямую от сети.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Два двигателя обычно работают как основной и резервный. </a:t>
            </a:r>
          </a:p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Система питается от двух независимых вводов для обеспечения непрерывности электроснабжения.</a:t>
            </a:r>
          </a:p>
          <a:p>
            <a:endParaRPr lang="ru-RU" altLang="zh-C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Недостатки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более дорогая и более сложная система.</a:t>
            </a:r>
            <a:endParaRPr lang="en-US" altLang="zh-C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2371" y="837140"/>
            <a:ext cx="2667516" cy="4303820"/>
          </a:xfrm>
          <a:prstGeom prst="rect">
            <a:avLst/>
          </a:prstGeom>
        </p:spPr>
      </p:pic>
      <p:sp>
        <p:nvSpPr>
          <p:cNvPr id="2" name="TextBox 9">
            <a:extLst>
              <a:ext uri="{FF2B5EF4-FFF2-40B4-BE49-F238E27FC236}">
                <a16:creationId xmlns:a16="http://schemas.microsoft.com/office/drawing/2014/main" id="{24A733F0-FDCA-B4A1-2A64-65AD6B05D480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11">
            <a:extLst>
              <a:ext uri="{FF2B5EF4-FFF2-40B4-BE49-F238E27FC236}">
                <a16:creationId xmlns:a16="http://schemas.microsoft.com/office/drawing/2014/main" id="{57D46803-F8E0-477A-1ADE-734FAEC40D2B}"/>
              </a:ext>
            </a:extLst>
          </p:cNvPr>
          <p:cNvSpPr txBox="1"/>
          <p:nvPr/>
        </p:nvSpPr>
        <p:spPr>
          <a:xfrm>
            <a:off x="9033448" y="5140960"/>
            <a:ext cx="195967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altLang="zh-CN" sz="1600" dirty="0">
                <a:solidFill>
                  <a:schemeClr val="bg1"/>
                </a:solidFill>
              </a:rPr>
              <a:t>Автоматический байпас</a:t>
            </a:r>
          </a:p>
          <a:p>
            <a:pPr algn="ctr"/>
            <a:r>
              <a:rPr lang="ru-RU" altLang="zh-CN" sz="1600" dirty="0">
                <a:solidFill>
                  <a:schemeClr val="bg1"/>
                </a:solidFill>
              </a:rPr>
              <a:t>один в два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9672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09993-5503-1361-5F7D-5500D8514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7E75C75C-5C11-24A0-063D-642C4C2F622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781F0E-BE9B-9B8A-CEE0-3E79C5F10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图片 4">
            <a:extLst>
              <a:ext uri="{FF2B5EF4-FFF2-40B4-BE49-F238E27FC236}">
                <a16:creationId xmlns:a16="http://schemas.microsoft.com/office/drawing/2014/main" id="{1D4E12A3-6C47-6CF3-F622-B4802ECEA7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2371" y="837140"/>
            <a:ext cx="2667516" cy="4303820"/>
          </a:xfrm>
          <a:prstGeom prst="rect">
            <a:avLst/>
          </a:prstGeom>
        </p:spPr>
      </p:pic>
      <p:sp>
        <p:nvSpPr>
          <p:cNvPr id="2" name="TextBox 9">
            <a:extLst>
              <a:ext uri="{FF2B5EF4-FFF2-40B4-BE49-F238E27FC236}">
                <a16:creationId xmlns:a16="http://schemas.microsoft.com/office/drawing/2014/main" id="{A57E309F-3455-E80F-EE5F-692EB1CDBEBD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11">
            <a:extLst>
              <a:ext uri="{FF2B5EF4-FFF2-40B4-BE49-F238E27FC236}">
                <a16:creationId xmlns:a16="http://schemas.microsoft.com/office/drawing/2014/main" id="{757EDEB4-93C8-7049-343C-377FEC623863}"/>
              </a:ext>
            </a:extLst>
          </p:cNvPr>
          <p:cNvSpPr txBox="1"/>
          <p:nvPr/>
        </p:nvSpPr>
        <p:spPr>
          <a:xfrm>
            <a:off x="9033448" y="5140960"/>
            <a:ext cx="195967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altLang="zh-CN" sz="1600" dirty="0">
                <a:solidFill>
                  <a:schemeClr val="bg1"/>
                </a:solidFill>
              </a:rPr>
              <a:t>Автоматический байпас</a:t>
            </a:r>
          </a:p>
          <a:p>
            <a:pPr algn="ctr"/>
            <a:r>
              <a:rPr lang="ru-RU" altLang="zh-CN" sz="1600" dirty="0">
                <a:solidFill>
                  <a:schemeClr val="bg1"/>
                </a:solidFill>
              </a:rPr>
              <a:t>один в два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4" name="文本框 18"/>
          <p:cNvSpPr txBox="1"/>
          <p:nvPr/>
        </p:nvSpPr>
        <p:spPr>
          <a:xfrm>
            <a:off x="310023" y="837140"/>
            <a:ext cx="6615605" cy="42473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Пояснения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endParaRPr lang="ru-RU" altLang="zh-C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QF1, QF2: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высоковольтный вакуумный выключатель с релейной защитой на стороне заказчика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QS11, QS12, QS21, QS22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выключатели, не могут переключаться под напряжением</a:t>
            </a:r>
            <a:endParaRPr lang="en-US" altLang="zh-C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KM11, KM12, KM13, KM21, KM22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KM23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вакуумные контакторы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QS11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KM11, QS12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KM12, QS21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KM21, QS22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KM22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взаимоблокировка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таким образом вакуумный контактор может замкнуться только после замыкания выключателя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После того как контактор замкнулся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включается электромагнитная блокировка от размыкания выключателя. 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Взаимоблокировки между 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KM12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KM13, KM22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KM23, KM11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KM21, KM12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KM22.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Для всех них - 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если один контактор замкнут – второй контактор не может замкнуться. </a:t>
            </a:r>
            <a:endParaRPr lang="en-US" altLang="zh-C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0757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D781F0E-BE9B-9B8A-CEE0-3E79C5F10D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781F0E-BE9B-9B8A-CEE0-3E79C5F10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9">
            <a:extLst>
              <a:ext uri="{FF2B5EF4-FFF2-40B4-BE49-F238E27FC236}">
                <a16:creationId xmlns:a16="http://schemas.microsoft.com/office/drawing/2014/main" id="{2BC7B05E-CD1A-AE6E-AD02-5468ED119743}"/>
              </a:ext>
            </a:extLst>
          </p:cNvPr>
          <p:cNvSpPr txBox="1"/>
          <p:nvPr/>
        </p:nvSpPr>
        <p:spPr>
          <a:xfrm>
            <a:off x="491778" y="391259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0889" y="2272013"/>
            <a:ext cx="5501887" cy="3600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2776" y="2272013"/>
            <a:ext cx="3903471" cy="3600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6" r="47574"/>
          <a:stretch/>
        </p:blipFill>
        <p:spPr>
          <a:xfrm>
            <a:off x="384433" y="2272013"/>
            <a:ext cx="1766456" cy="360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1AF548C-51B4-C0A9-BACE-FDC4221B8D77}"/>
              </a:ext>
            </a:extLst>
          </p:cNvPr>
          <p:cNvSpPr txBox="1"/>
          <p:nvPr/>
        </p:nvSpPr>
        <p:spPr>
          <a:xfrm>
            <a:off x="491778" y="1223914"/>
            <a:ext cx="6128097" cy="6268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000" b="1" dirty="0">
                <a:solidFill>
                  <a:schemeClr val="bg1"/>
                </a:solidFill>
              </a:rPr>
              <a:t>Disconnector and Vacuum contactor</a:t>
            </a:r>
          </a:p>
        </p:txBody>
      </p:sp>
    </p:spTree>
    <p:extLst>
      <p:ext uri="{BB962C8B-B14F-4D97-AF65-F5344CB8AC3E}">
        <p14:creationId xmlns:p14="http://schemas.microsoft.com/office/powerpoint/2010/main" val="27130122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522755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6" r="43884"/>
          <a:stretch/>
        </p:blipFill>
        <p:spPr bwMode="auto">
          <a:xfrm>
            <a:off x="433285" y="1939121"/>
            <a:ext cx="5496656" cy="2656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4"/>
          <p:cNvSpPr txBox="1"/>
          <p:nvPr/>
        </p:nvSpPr>
        <p:spPr>
          <a:xfrm>
            <a:off x="6391275" y="2335089"/>
            <a:ext cx="5106183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endParaRPr lang="en-US" altLang="zh-CN" b="1" dirty="0">
              <a:solidFill>
                <a:schemeClr val="bg1"/>
              </a:solidFill>
              <a:ea typeface="宋体" panose="02010600030101010101" pitchFamily="2" charset="-122"/>
            </a:endParaRPr>
          </a:p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ru-RU" altLang="zh-CN" b="1" dirty="0">
                <a:solidFill>
                  <a:schemeClr val="bg1"/>
                </a:solidFill>
                <a:ea typeface="宋体" panose="02010600030101010101" pitchFamily="2" charset="-122"/>
              </a:rPr>
              <a:t>Возможные неисправности</a:t>
            </a:r>
            <a:endParaRPr lang="zh-CN" altLang="en-US" sz="3200" b="1" dirty="0">
              <a:solidFill>
                <a:schemeClr val="bg1"/>
              </a:solidFill>
              <a:ea typeface="宋体" panose="02010600030101010101" pitchFamily="2" charset="-122"/>
            </a:endParaRPr>
          </a:p>
          <a:p>
            <a:pPr marL="0" lvl="0" indent="0" algn="ctr" eaLnBrk="1" hangingPunct="1">
              <a:spcBef>
                <a:spcPct val="0"/>
              </a:spcBef>
              <a:buNone/>
            </a:pPr>
            <a:endParaRPr lang="zh-CN" altLang="en-US" sz="2400" b="1" dirty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053DD6B1-A3F0-5B5E-DE38-AA6C20E8F1B9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4853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D781F0E-BE9B-9B8A-CEE0-3E79C5F10D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209999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245" y="1228397"/>
            <a:ext cx="5678477" cy="3785651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EEF9424D-8963-C40D-F0E4-CE7B9327F41D}"/>
              </a:ext>
            </a:extLst>
          </p:cNvPr>
          <p:cNvSpPr txBox="1"/>
          <p:nvPr/>
        </p:nvSpPr>
        <p:spPr>
          <a:xfrm>
            <a:off x="301278" y="1228397"/>
            <a:ext cx="5794722" cy="3477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Привод осуществляет самодиагностику и выводит на панели управления информацию о возникшей проблеме.</a:t>
            </a:r>
          </a:p>
          <a:p>
            <a:endParaRPr lang="en-US" altLang="zh-CN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Низкое напряжение</a:t>
            </a:r>
            <a:endParaRPr lang="en-US" altLang="zh-CN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Перенапряжение</a:t>
            </a:r>
            <a:endParaRPr lang="en-US" altLang="zh-CN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Превышение тока</a:t>
            </a:r>
            <a:endParaRPr lang="en-US" altLang="zh-CN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Неисправность </a:t>
            </a:r>
            <a:r>
              <a:rPr lang="en-US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IGBT</a:t>
            </a:r>
          </a:p>
          <a:p>
            <a:pPr marL="342900" lvl="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Ошибка по </a:t>
            </a:r>
            <a:r>
              <a:rPr lang="en-US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NTC </a:t>
            </a:r>
            <a:r>
              <a:rPr lang="ru-RU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сенсору</a:t>
            </a:r>
            <a:endParaRPr lang="en-US" altLang="zh-CN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Перегрев</a:t>
            </a:r>
            <a:endParaRPr lang="en-US" altLang="zh-CN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Ошибка связи по оптоволокну и </a:t>
            </a:r>
            <a:r>
              <a:rPr lang="ru-RU" altLang="zh-CN" sz="2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т.д</a:t>
            </a:r>
            <a:r>
              <a:rPr lang="ru-RU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US" altLang="zh-CN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6C59B699-80EC-F564-4842-E0BA181A8B75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166861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D781F0E-BE9B-9B8A-CEE0-3E79C5F10D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781F0E-BE9B-9B8A-CEE0-3E79C5F10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文本框 18"/>
          <p:cNvSpPr txBox="1"/>
          <p:nvPr/>
        </p:nvSpPr>
        <p:spPr>
          <a:xfrm>
            <a:off x="299604" y="1562513"/>
            <a:ext cx="7136586" cy="25545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zh-CN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основном возникает из-за</a:t>
            </a:r>
            <a:r>
              <a:rPr lang="zh-CN" alt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altLang="zh-CN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zh-CN" alt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Проблемы на стороне сети.</a:t>
            </a:r>
            <a:endParaRPr lang="zh-CN" alt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Сгорание предохранителя в ячейке</a:t>
            </a:r>
            <a:r>
              <a:rPr lang="zh-CN" alt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ru-RU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Короткое замыкание в одной из вторичных обмоток.</a:t>
            </a:r>
            <a:endParaRPr lang="zh-CN" alt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Обрыв или неисправность контакта фазного провода на входе трансформатора ил ячейки</a:t>
            </a:r>
            <a:r>
              <a:rPr lang="zh-CN" alt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ru-RU" altLang="zh-CN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Неисправность схемы обнаружения потери фазы.</a:t>
            </a:r>
            <a:endParaRPr lang="zh-CN" alt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396" y="1562513"/>
            <a:ext cx="4320000" cy="2880000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2" name="TextBox 9">
            <a:extLst>
              <a:ext uri="{FF2B5EF4-FFF2-40B4-BE49-F238E27FC236}">
                <a16:creationId xmlns:a16="http://schemas.microsoft.com/office/drawing/2014/main" id="{8A1472BC-EF0B-569C-77B4-6329E57BAF7B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BEDBD50A-D096-D6CC-1506-604481563D67}"/>
              </a:ext>
            </a:extLst>
          </p:cNvPr>
          <p:cNvSpPr txBox="1"/>
          <p:nvPr/>
        </p:nvSpPr>
        <p:spPr>
          <a:xfrm>
            <a:off x="253761" y="791521"/>
            <a:ext cx="3409908" cy="4616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zh-CN" sz="2400" b="1" dirty="0">
                <a:solidFill>
                  <a:schemeClr val="bg1"/>
                </a:solidFill>
                <a:ea typeface="宋体" panose="02010600030101010101" pitchFamily="2" charset="-122"/>
              </a:rPr>
              <a:t>Потеря входной фазы</a:t>
            </a:r>
            <a:endParaRPr lang="en-US" altLang="zh-CN" sz="2400" b="1" dirty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68516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29"/>
          <p:cNvSpPr txBox="1"/>
          <p:nvPr/>
        </p:nvSpPr>
        <p:spPr>
          <a:xfrm>
            <a:off x="299604" y="982096"/>
            <a:ext cx="11335291" cy="55527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Возникает когда напряжение на шине </a:t>
            </a:r>
            <a:r>
              <a:rPr lang="en-US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DC </a:t>
            </a:r>
            <a:r>
              <a:rPr lang="ru-RU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в силовой ячейке остается ниже порогового уровня в течении определенного времени.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Проблема часто встречается в высоковольтных приводах.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ru-RU" altLang="zh-CN" sz="14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400" b="1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+mn-ea"/>
              </a:rPr>
              <a:t>Опасность пониженного напряжения</a:t>
            </a:r>
            <a:r>
              <a:rPr lang="zh-CN" altLang="en-US" sz="1400" b="1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：</a:t>
            </a:r>
          </a:p>
          <a:p>
            <a:pPr lvl="0" eaLnBrk="1" hangingPunct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Перегрузка инвертора по току</a:t>
            </a:r>
            <a:r>
              <a:rPr lang="en-US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.</a:t>
            </a:r>
            <a:endParaRPr lang="zh-CN" altLang="en-US" sz="14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lvl="0" eaLnBrk="1" hangingPunct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Плата управления в силовой ячейке работает неправильно.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zh-CN" altLang="en-US" sz="14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400" b="1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Причины возникновения</a:t>
            </a:r>
            <a:r>
              <a:rPr lang="zh-CN" altLang="en-US" sz="1400" b="1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：</a:t>
            </a:r>
            <a:endParaRPr lang="en-US" altLang="zh-CN" sz="1400" b="1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lvl="0" eaLnBrk="1" hangingPunct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Искажения напряжения в сети</a:t>
            </a:r>
            <a:r>
              <a:rPr lang="zh-CN" altLang="en-US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(</a:t>
            </a:r>
            <a:r>
              <a:rPr lang="ru-RU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при запуске мощных нагрузок</a:t>
            </a:r>
            <a:r>
              <a:rPr lang="zh-CN" altLang="en-US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)</a:t>
            </a:r>
          </a:p>
          <a:p>
            <a:pPr lvl="0" eaLnBrk="1" hangingPunct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Обрыв фазы силовой ячейки</a:t>
            </a:r>
            <a:r>
              <a:rPr lang="en-US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.</a:t>
            </a:r>
            <a:endParaRPr lang="zh-CN" altLang="en-US" sz="14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lvl="0" eaLnBrk="1" hangingPunct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Неисправность цепи обнаружения пониженного напряжения.</a:t>
            </a:r>
            <a:r>
              <a:rPr lang="en-US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.</a:t>
            </a:r>
            <a:endParaRPr lang="zh-CN" altLang="en-US" sz="14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lvl="0" eaLnBrk="1" hangingPunct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Неисправность выпрямительного моста силовой ячейки</a:t>
            </a:r>
            <a:r>
              <a:rPr lang="en-US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.</a:t>
            </a:r>
          </a:p>
          <a:p>
            <a:pPr lvl="0" eaLnBrk="1" hangingPunct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Короткое замыкание во вторичной обмотке фазосдвигающего трансформатора.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400" b="1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Решение:</a:t>
            </a:r>
          </a:p>
          <a:p>
            <a:pPr lvl="0" eaLnBrk="1" hangingPunct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Если ошибка вызвана просадками в питающей сети, увеличьте мощность силового трансформатора</a:t>
            </a:r>
            <a:r>
              <a:rPr lang="en-US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.</a:t>
            </a:r>
          </a:p>
          <a:p>
            <a:pPr lvl="0" eaLnBrk="1" hangingPunct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Проверьте соединения вторичной обмотки трансформатора в ПЧ с силовой ячейкой, проверьте выпрямительный мост в ячейке.</a:t>
            </a:r>
          </a:p>
          <a:p>
            <a:pPr lvl="0" eaLnBrk="1" hangingPunct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Замените неисправные компоненты.</a:t>
            </a:r>
            <a:endParaRPr lang="en-US" altLang="zh-CN" sz="14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D781F0E-BE9B-9B8A-CEE0-3E79C5F10D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781F0E-BE9B-9B8A-CEE0-3E79C5F10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3"/>
          <p:cNvSpPr txBox="1"/>
          <p:nvPr/>
        </p:nvSpPr>
        <p:spPr>
          <a:xfrm>
            <a:off x="299604" y="679751"/>
            <a:ext cx="3140603" cy="4616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zh-CN" sz="2400" b="1" dirty="0">
                <a:solidFill>
                  <a:schemeClr val="bg1"/>
                </a:solidFill>
                <a:ea typeface="宋体" panose="02010600030101010101" pitchFamily="2" charset="-122"/>
              </a:rPr>
              <a:t>Низкое напряжение</a:t>
            </a:r>
            <a:endParaRPr lang="en-US" altLang="zh-CN" sz="2400" b="1" dirty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109" y="1844174"/>
            <a:ext cx="4378786" cy="2919191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9956A45-7CAC-5806-5F76-6C26C43F139A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407514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D781F0E-BE9B-9B8A-CEE0-3E79C5F10D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4" imgW="347" imgH="348" progId="TCLayout.ActiveDocument.1">
                  <p:embed/>
                </p:oleObj>
              </mc:Choice>
              <mc:Fallback>
                <p:oleObj name="think-cell 幻灯片" r:id="rId4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781F0E-BE9B-9B8A-CEE0-3E79C5F10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3"/>
          <p:cNvSpPr txBox="1"/>
          <p:nvPr/>
        </p:nvSpPr>
        <p:spPr>
          <a:xfrm>
            <a:off x="299604" y="692652"/>
            <a:ext cx="2733441" cy="4616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zh-CN" sz="2400" b="1" dirty="0">
                <a:solidFill>
                  <a:schemeClr val="bg1"/>
                </a:solidFill>
                <a:ea typeface="宋体" panose="02010600030101010101" pitchFamily="2" charset="-122"/>
              </a:rPr>
              <a:t>Перенапряжение</a:t>
            </a:r>
            <a:endParaRPr lang="en-US" altLang="zh-CN" sz="2400" b="1" dirty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sp>
        <p:nvSpPr>
          <p:cNvPr id="9" name="TextBox 38"/>
          <p:cNvSpPr txBox="1"/>
          <p:nvPr/>
        </p:nvSpPr>
        <p:spPr>
          <a:xfrm>
            <a:off x="299604" y="1055448"/>
            <a:ext cx="11663796" cy="524057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Возникает, когда напряжение на шине </a:t>
            </a:r>
            <a:r>
              <a:rPr lang="en-US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DC </a:t>
            </a: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в силовой ячейке превышает определенный опасный уровень.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В случае возникновения этой ошибки необходимо проанализировать причины ее появления и принять меры к ее устранению.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600" b="1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+mn-ea"/>
              </a:rPr>
              <a:t>Опасность превышения напряжения</a:t>
            </a:r>
            <a:r>
              <a:rPr lang="zh-CN" alt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：</a:t>
            </a:r>
          </a:p>
          <a:p>
            <a:pPr lvl="0" eaLnBrk="1" hangingPunct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Снижает продолжительность жизни электролитических конденсаторов на шине </a:t>
            </a:r>
            <a:r>
              <a:rPr lang="en-US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DC </a:t>
            </a: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в силовой ячейке, может привести к их взрыву в серьезных случаях.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Оказывает влияние на входные выпрямительные мосты, </a:t>
            </a:r>
            <a:r>
              <a:rPr lang="en-US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IGBT </a:t>
            </a: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и т.д. При высоком напряжении увеличивается вероятность пробоя полупроводниковых элементов.</a:t>
            </a:r>
            <a:endParaRPr lang="en-US" altLang="zh-CN" sz="16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lvl="0" eaLnBrk="1" hangingPunct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Может повредить плату управления в силовой ячейке.</a:t>
            </a:r>
          </a:p>
          <a:p>
            <a:pPr lvl="0" eaLnBrk="1" hangingPunct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endParaRPr lang="ru-RU" altLang="zh-CN" sz="16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600" b="1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Неисправность может возникнуть из-за:</a:t>
            </a:r>
          </a:p>
          <a:p>
            <a:pPr lvl="0" eaLnBrk="1" hangingPunct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Превышение напряжения со стороны сети</a:t>
            </a:r>
          </a:p>
          <a:p>
            <a:pPr lvl="0" eaLnBrk="1" hangingPunct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Превышение напряжения со стороны нагрузки: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    </a:t>
            </a:r>
            <a:r>
              <a:rPr lang="en-US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a</a:t>
            </a:r>
            <a:r>
              <a:rPr lang="ru-RU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) Установлено маленькое время замедления </a:t>
            </a:r>
            <a:r>
              <a:rPr lang="en-US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b</a:t>
            </a:r>
            <a:r>
              <a:rPr lang="ru-RU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)</a:t>
            </a:r>
            <a:r>
              <a:rPr lang="en-US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ru-RU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Мотор работает в режиме рекуперации </a:t>
            </a:r>
            <a:r>
              <a:rPr lang="en-US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c</a:t>
            </a:r>
            <a:r>
              <a:rPr lang="ru-RU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)</a:t>
            </a:r>
            <a:r>
              <a:rPr lang="en-US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ru-RU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Снизилась емкость конденсаторов на шине </a:t>
            </a:r>
            <a:r>
              <a:rPr lang="en-US" altLang="zh-CN" sz="14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DC.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3.    Неисправности в цепи схемы обнаружения ошибки перенапряжения.</a:t>
            </a:r>
            <a:endParaRPr lang="en-US" altLang="zh-CN" sz="16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4525C7A0-6933-7076-587E-72E36E730AF0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32360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30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1998489" y="855841"/>
            <a:ext cx="7897351" cy="4175760"/>
          </a:xfrm>
          <a:prstGeom prst="rect">
            <a:avLst/>
          </a:prstGeom>
          <a:ln>
            <a:noFill/>
          </a:ln>
          <a:effectLst>
            <a:softEdge rad="50800"/>
          </a:effectLst>
        </p:spPr>
      </p:pic>
      <p:sp>
        <p:nvSpPr>
          <p:cNvPr id="228" name="Google Shape;228;p30"/>
          <p:cNvSpPr txBox="1"/>
          <p:nvPr/>
        </p:nvSpPr>
        <p:spPr>
          <a:xfrm>
            <a:off x="491778" y="391259"/>
            <a:ext cx="331822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25C6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SLANVERT</a:t>
            </a:r>
            <a:endParaRPr sz="2800">
              <a:solidFill>
                <a:srgbClr val="25C6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98F25C-B56A-870F-9852-05D50B3FB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938" y="4848643"/>
            <a:ext cx="5848062" cy="11535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4B375B-DA32-B08C-2114-E5E041C101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4848643"/>
            <a:ext cx="5803350" cy="11535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D781F0E-BE9B-9B8A-CEE0-3E79C5F10D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781F0E-BE9B-9B8A-CEE0-3E79C5F10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3"/>
          <p:cNvSpPr txBox="1"/>
          <p:nvPr/>
        </p:nvSpPr>
        <p:spPr>
          <a:xfrm>
            <a:off x="299604" y="861653"/>
            <a:ext cx="2834430" cy="4616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zh-CN" sz="2400" b="1" dirty="0">
                <a:solidFill>
                  <a:schemeClr val="bg1"/>
                </a:solidFill>
                <a:ea typeface="宋体" panose="02010600030101010101" pitchFamily="2" charset="-122"/>
              </a:rPr>
              <a:t>Превышение тока</a:t>
            </a:r>
            <a:endParaRPr lang="en-US" altLang="zh-CN" sz="2400" b="1" dirty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sp>
        <p:nvSpPr>
          <p:cNvPr id="6" name="TextBox 37"/>
          <p:cNvSpPr txBox="1"/>
          <p:nvPr/>
        </p:nvSpPr>
        <p:spPr>
          <a:xfrm>
            <a:off x="299604" y="1393450"/>
            <a:ext cx="11054737" cy="496924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l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Причины возникновения:</a:t>
            </a:r>
            <a:endParaRPr lang="zh-CN" altLang="en-US" sz="16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Входное напряжения слишком низкое</a:t>
            </a:r>
            <a:endParaRPr lang="en-US" altLang="zh-CN" sz="16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Существенное увеличение нагрузки на валу и заклинивание ротора</a:t>
            </a:r>
            <a:endParaRPr lang="en-US" altLang="zh-CN" sz="16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Короткое замыкание на выходе инвертора.</a:t>
            </a:r>
          </a:p>
          <a:p>
            <a:pPr marL="641350" indent="-285750" eaLnBrk="1" hangingPunct="1">
              <a:lnSpc>
                <a:spcPct val="150000"/>
              </a:lnSpc>
              <a:spcBef>
                <a:spcPct val="0"/>
              </a:spcBef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Проверьте входной и выходной кабели, подключение мотора.</a:t>
            </a:r>
          </a:p>
          <a:p>
            <a:pPr marL="641350" indent="-285750" eaLnBrk="1" hangingPunct="1">
              <a:lnSpc>
                <a:spcPct val="150000"/>
              </a:lnSpc>
              <a:spcBef>
                <a:spcPct val="0"/>
              </a:spcBef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Отсоедините двигатель, проверьте состояние изоляции.</a:t>
            </a:r>
          </a:p>
          <a:p>
            <a:pPr marL="641350" indent="-285750" eaLnBrk="1" hangingPunct="1">
              <a:lnSpc>
                <a:spcPct val="150000"/>
              </a:lnSpc>
              <a:spcBef>
                <a:spcPct val="0"/>
              </a:spcBef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Попробуйте запустить двигатель без нагрузки. </a:t>
            </a:r>
          </a:p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AutoNum type="arabicPeriod" startAt="4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Неправильная настройка параметров ПЧ</a:t>
            </a:r>
          </a:p>
          <a:p>
            <a:pPr marL="641350" lvl="0" indent="-285750" eaLnBrk="1" hangingPunct="1">
              <a:lnSpc>
                <a:spcPct val="150000"/>
              </a:lnSpc>
              <a:spcBef>
                <a:spcPct val="0"/>
              </a:spcBef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Проверьте время разгона до номинальной скорости, возможно оно слишком маленькое.</a:t>
            </a:r>
            <a:endParaRPr lang="en-US" altLang="zh-CN" sz="16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5.    Неисправности силовой ячейки</a:t>
            </a:r>
            <a:endParaRPr lang="en-US" altLang="zh-CN" sz="16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endParaRPr lang="en-US" altLang="zh-CN" sz="13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92BBFD40-44DA-4C56-FCC7-094D4EE58909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295305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D781F0E-BE9B-9B8A-CEE0-3E79C5F10D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781F0E-BE9B-9B8A-CEE0-3E79C5F10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3"/>
          <p:cNvSpPr txBox="1"/>
          <p:nvPr/>
        </p:nvSpPr>
        <p:spPr>
          <a:xfrm>
            <a:off x="252288" y="791521"/>
            <a:ext cx="3156633" cy="4616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zh-CN" sz="2400" b="1" dirty="0">
                <a:solidFill>
                  <a:schemeClr val="bg1"/>
                </a:solidFill>
                <a:ea typeface="宋体" panose="02010600030101010101" pitchFamily="2" charset="-122"/>
              </a:rPr>
              <a:t>Неисправность </a:t>
            </a:r>
            <a:r>
              <a:rPr lang="en-US" altLang="zh-CN" sz="2400" b="1" dirty="0">
                <a:solidFill>
                  <a:schemeClr val="bg1"/>
                </a:solidFill>
                <a:ea typeface="宋体" panose="02010600030101010101" pitchFamily="2" charset="-122"/>
              </a:rPr>
              <a:t>IGBT</a:t>
            </a:r>
          </a:p>
        </p:txBody>
      </p:sp>
      <p:sp>
        <p:nvSpPr>
          <p:cNvPr id="8" name="TextBox 37"/>
          <p:cNvSpPr txBox="1"/>
          <p:nvPr/>
        </p:nvSpPr>
        <p:spPr>
          <a:xfrm>
            <a:off x="252288" y="1331896"/>
            <a:ext cx="6534592" cy="313932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IGBT (биполярный транзистор с изолированным затвором) является одним из ключевых силовых компонентов привода.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Для повышения надёжности системы принимаются специальные меры, чтобы предотвратить выход IGBT из строя из-за перегрузки по току.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endParaRPr lang="en-US" altLang="zh-CN" sz="18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zh-CN" sz="1800" b="1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Основные причины возникновения ошибки:</a:t>
            </a:r>
            <a:endParaRPr lang="en-US" altLang="zh-CN" sz="1800" b="1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endParaRPr lang="en-US" altLang="zh-CN" sz="18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 typeface="+mj-lt"/>
              <a:buAutoNum type="arabicPeriod"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Короткое замыкание на выходе привода.</a:t>
            </a:r>
          </a:p>
          <a:p>
            <a:pPr eaLnBrk="1" hangingPunct="1">
              <a:spcBef>
                <a:spcPct val="0"/>
              </a:spcBef>
              <a:buFont typeface="+mj-lt"/>
              <a:buAutoNum type="arabicPeriod"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Неисправность IGBT в силовой ячейке.</a:t>
            </a:r>
          </a:p>
          <a:p>
            <a:pPr eaLnBrk="1" hangingPunct="1">
              <a:spcBef>
                <a:spcPct val="0"/>
              </a:spcBef>
              <a:buFont typeface="+mj-lt"/>
              <a:buAutoNum type="arabicPeriod"/>
            </a:pPr>
            <a:r>
              <a:rPr lang="ru-RU" sz="18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Выход из строя цепи управления и диагностики IGBT.</a:t>
            </a:r>
            <a:endParaRPr lang="en-US" altLang="zh-CN" sz="18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9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7280" y="1331896"/>
            <a:ext cx="4282902" cy="18941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9">
            <a:extLst>
              <a:ext uri="{FF2B5EF4-FFF2-40B4-BE49-F238E27FC236}">
                <a16:creationId xmlns:a16="http://schemas.microsoft.com/office/drawing/2014/main" id="{A45668A0-E010-0C78-8E33-0F74E384E48D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131961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D781F0E-BE9B-9B8A-CEE0-3E79C5F10D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781F0E-BE9B-9B8A-CEE0-3E79C5F10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37"/>
          <p:cNvSpPr txBox="1"/>
          <p:nvPr/>
        </p:nvSpPr>
        <p:spPr>
          <a:xfrm>
            <a:off x="299603" y="3576216"/>
            <a:ext cx="11142345" cy="271946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zh-CN" sz="2400" b="1" dirty="0">
                <a:solidFill>
                  <a:schemeClr val="bg1"/>
                </a:solidFill>
                <a:ea typeface="宋体" panose="02010600030101010101" pitchFamily="2" charset="-122"/>
              </a:rPr>
              <a:t>Ошибка по </a:t>
            </a:r>
            <a:r>
              <a:rPr lang="en-US" altLang="zh-CN" sz="2400" b="1" dirty="0">
                <a:solidFill>
                  <a:schemeClr val="bg1"/>
                </a:solidFill>
                <a:ea typeface="宋体" panose="02010600030101010101" pitchFamily="2" charset="-122"/>
              </a:rPr>
              <a:t>NTC </a:t>
            </a:r>
            <a:r>
              <a:rPr lang="ru-RU" altLang="zh-CN" sz="2400" b="1" dirty="0">
                <a:solidFill>
                  <a:schemeClr val="bg1"/>
                </a:solidFill>
                <a:ea typeface="宋体" panose="02010600030101010101" pitchFamily="2" charset="-122"/>
              </a:rPr>
              <a:t>сенсору</a:t>
            </a:r>
            <a:endParaRPr lang="en-US" altLang="zh-CN" sz="2400" b="1" dirty="0">
              <a:solidFill>
                <a:schemeClr val="bg1"/>
              </a:solidFill>
              <a:ea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华文宋体" panose="02010600040101010101" pitchFamily="2" charset="-122"/>
                <a:cs typeface="Calibri" panose="020F0502020204030204" pitchFamily="34" charset="0"/>
                <a:sym typeface="+mn-ea"/>
              </a:rPr>
              <a:t>Каждая силовая ячейка привода оснащена NTC-датчиком (температурным сенсором), который измеряет температуру радиатора силовой ячейки.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华文宋体" panose="02010600040101010101" pitchFamily="2" charset="-122"/>
                <a:cs typeface="Calibri" panose="020F0502020204030204" pitchFamily="34" charset="0"/>
                <a:sym typeface="+mn-ea"/>
              </a:rPr>
              <a:t>Ошибка по датчику </a:t>
            </a:r>
            <a:r>
              <a:rPr lang="en-US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华文宋体" panose="02010600040101010101" pitchFamily="2" charset="-122"/>
                <a:cs typeface="Calibri" panose="020F0502020204030204" pitchFamily="34" charset="0"/>
                <a:sym typeface="+mn-ea"/>
              </a:rPr>
              <a:t>NTC </a:t>
            </a: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华文宋体" panose="02010600040101010101" pitchFamily="2" charset="-122"/>
                <a:cs typeface="Calibri" panose="020F0502020204030204" pitchFamily="34" charset="0"/>
                <a:sym typeface="+mn-ea"/>
              </a:rPr>
              <a:t>может возникать по двум причинам</a:t>
            </a:r>
            <a:r>
              <a:rPr lang="en-US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华文宋体" panose="02010600040101010101" pitchFamily="2" charset="-122"/>
                <a:cs typeface="Calibri" panose="020F0502020204030204" pitchFamily="34" charset="0"/>
                <a:sym typeface="+mn-ea"/>
              </a:rPr>
              <a:t> :</a:t>
            </a:r>
            <a:endParaRPr lang="en-US" altLang="zh-CN" sz="1600" dirty="0">
              <a:solidFill>
                <a:schemeClr val="bg1"/>
              </a:solidFill>
              <a:latin typeface="Calibri" panose="020F0502020204030204" pitchFamily="34" charset="0"/>
              <a:ea typeface="华文宋体" panose="02010600040101010101" pitchFamily="2" charset="-122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华文宋体" panose="02010600040101010101" pitchFamily="2" charset="-122"/>
                <a:cs typeface="Calibri" panose="020F0502020204030204" pitchFamily="34" charset="0"/>
                <a:sym typeface="+mn-ea"/>
              </a:rPr>
              <a:t>Повреждение самого датчика или обрыв его соединительного провода.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华文宋体" panose="02010600040101010101" pitchFamily="2" charset="-122"/>
                <a:cs typeface="Calibri" panose="020F0502020204030204" pitchFamily="34" charset="0"/>
                <a:sym typeface="+mn-ea"/>
              </a:rPr>
              <a:t>Неисправность платы, к которой подключён NTC.</a:t>
            </a:r>
            <a:endParaRPr lang="en-US" altLang="zh-CN" sz="1200" b="1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5" name="TextBox 37"/>
          <p:cNvSpPr txBox="1"/>
          <p:nvPr/>
        </p:nvSpPr>
        <p:spPr>
          <a:xfrm>
            <a:off x="299604" y="876255"/>
            <a:ext cx="11142345" cy="24670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ru-RU" altLang="zh-CN" sz="2400" b="1" dirty="0">
                <a:solidFill>
                  <a:schemeClr val="bg1"/>
                </a:solidFill>
                <a:ea typeface="宋体" panose="02010600030101010101" pitchFamily="2" charset="-122"/>
              </a:rPr>
              <a:t>Неисправность вентилятора</a:t>
            </a:r>
            <a:endParaRPr lang="en-US" altLang="zh-CN" sz="2400" b="1" dirty="0">
              <a:solidFill>
                <a:schemeClr val="bg1"/>
              </a:solidFill>
              <a:ea typeface="宋体" panose="02010600030101010101" pitchFamily="2" charset="-122"/>
            </a:endParaRPr>
          </a:p>
          <a:p>
            <a:pPr lvl="0" algn="l">
              <a:lnSpc>
                <a:spcPct val="150000"/>
              </a:lnSpc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华文宋体" panose="02010600040101010101" pitchFamily="2" charset="-122"/>
                <a:cs typeface="Calibri" panose="020F0502020204030204" pitchFamily="34" charset="0"/>
              </a:rPr>
              <a:t>Проверить, не повреждён ли контактор вентилятора.</a:t>
            </a:r>
          </a:p>
          <a:p>
            <a:pPr lvl="0" algn="l">
              <a:lnSpc>
                <a:spcPct val="150000"/>
              </a:lnSpc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华文宋体" panose="02010600040101010101" pitchFamily="2" charset="-122"/>
                <a:cs typeface="Calibri" panose="020F0502020204030204" pitchFamily="34" charset="0"/>
              </a:rPr>
              <a:t>Проверить состояние главных и вспомогательных контактов контактора вентилятора.</a:t>
            </a:r>
          </a:p>
          <a:p>
            <a:pPr lvl="0" algn="l">
              <a:lnSpc>
                <a:spcPct val="150000"/>
              </a:lnSpc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华文宋体" panose="02010600040101010101" pitchFamily="2" charset="-122"/>
                <a:cs typeface="Calibri" panose="020F0502020204030204" pitchFamily="34" charset="0"/>
              </a:rPr>
              <a:t>Проверить работу цепи управления вентилятором.</a:t>
            </a:r>
          </a:p>
          <a:p>
            <a:pPr lvl="0" algn="l">
              <a:lnSpc>
                <a:spcPct val="150000"/>
              </a:lnSpc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华文宋体" panose="02010600040101010101" pitchFamily="2" charset="-122"/>
                <a:cs typeface="Calibri" panose="020F0502020204030204" pitchFamily="34" charset="0"/>
              </a:rPr>
              <a:t>Проверить сам вентилятор: подано ли напряжение, нет ли механических неисправностей (например, заклинивания подшипников).</a:t>
            </a:r>
            <a:endParaRPr lang="en-US" altLang="zh-CN" sz="2000" b="1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D4F0F074-CE65-C594-7632-D2D99EF056B7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822947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D781F0E-BE9B-9B8A-CEE0-3E79C5F10D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781F0E-BE9B-9B8A-CEE0-3E79C5F10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37"/>
          <p:cNvSpPr txBox="1"/>
          <p:nvPr/>
        </p:nvSpPr>
        <p:spPr>
          <a:xfrm>
            <a:off x="325178" y="529911"/>
            <a:ext cx="11567218" cy="593912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l" eaLnBrk="1" hangingPunct="1">
              <a:spcBef>
                <a:spcPct val="0"/>
              </a:spcBef>
              <a:buNone/>
            </a:pPr>
            <a:endParaRPr lang="en-US" altLang="zh-CN" sz="1200" b="1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0" lvl="0" indent="0" algn="l" eaLnBrk="1" hangingPunct="1">
              <a:spcBef>
                <a:spcPct val="0"/>
              </a:spcBef>
              <a:buNone/>
            </a:pPr>
            <a:r>
              <a:rPr lang="ru-RU" altLang="zh-CN" sz="2400" b="1" dirty="0">
                <a:solidFill>
                  <a:schemeClr val="bg1"/>
                </a:solidFill>
                <a:ea typeface="宋体" panose="02010600030101010101" pitchFamily="2" charset="-122"/>
              </a:rPr>
              <a:t>Перегрев</a:t>
            </a:r>
          </a:p>
          <a:p>
            <a:pPr marL="0" lvl="0" indent="0" algn="l" eaLnBrk="1" hangingPunct="1">
              <a:spcBef>
                <a:spcPct val="0"/>
              </a:spcBef>
              <a:buNone/>
            </a:pPr>
            <a:endParaRPr lang="en-US" altLang="zh-CN" sz="1800" b="1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0" lvl="0" indent="0" algn="l" eaLnBrk="1" hangingPunct="1">
              <a:spcBef>
                <a:spcPct val="0"/>
              </a:spcBef>
              <a:buNone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Эффективность работы высоковольтного преобразователя на номинальной нагрузке составляет около 96%. Оставшиеся 4% потребляемой мощности выделяются в виде тепла. Если тепло не отводится своевременно, то это приводит к перегреву ключевых компонентов: фазосдвигающего трансформатора, IGBT-транзисторов силовой ячейки, выпрямительных мостов, электролитических конденсаторов и других элементов.</a:t>
            </a:r>
          </a:p>
          <a:p>
            <a:pPr marL="0" lvl="0" indent="0" algn="l" eaLnBrk="1" hangingPunct="1">
              <a:spcBef>
                <a:spcPct val="0"/>
              </a:spcBef>
              <a:buNone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Длительная работа при повышенных температурах значительно сокращает срок службы преобразователя, а в тяжёлых случаях может вызвать выход из строя компонентов и возникновение аварийных ситуаций.</a:t>
            </a:r>
          </a:p>
          <a:p>
            <a:pPr marL="0" lvl="0" indent="0" algn="l" eaLnBrk="1" hangingPunct="1">
              <a:spcBef>
                <a:spcPct val="0"/>
              </a:spcBef>
              <a:buNone/>
            </a:pPr>
            <a:endParaRPr lang="zh-CN" altLang="en-US" sz="16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0" lvl="0" indent="0" algn="l" eaLnBrk="1" hangingPunct="1">
              <a:spcBef>
                <a:spcPct val="0"/>
              </a:spcBef>
              <a:buNone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Возникновение ошибки по перегреву возможно из-за проблем в двух местах:</a:t>
            </a:r>
          </a:p>
          <a:p>
            <a:pPr marL="0" lvl="0" indent="0" algn="l" eaLnBrk="1" hangingPunct="1">
              <a:spcBef>
                <a:spcPct val="0"/>
              </a:spcBef>
              <a:buNone/>
            </a:pPr>
            <a:endParaRPr lang="en-US" altLang="zh-CN" sz="16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zh-CN" sz="1600" b="1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Перегрев фазосдвигающего трансформатора</a:t>
            </a:r>
            <a:endParaRPr lang="en-US" altLang="zh-CN" sz="1600" b="1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lvl="0" eaLnBrk="1" hangingPunct="1">
              <a:spcBef>
                <a:spcPct val="0"/>
              </a:spcBef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Повреждение изоляции или короткое замыкание во вторичной обмотке.</a:t>
            </a:r>
          </a:p>
          <a:p>
            <a:pPr lvl="0" eaLnBrk="1" hangingPunct="1">
              <a:spcBef>
                <a:spcPct val="0"/>
              </a:spcBef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Длительная работа трансформатора в режиме перегрузки.</a:t>
            </a:r>
          </a:p>
          <a:p>
            <a:pPr lvl="0" eaLnBrk="1" hangingPunct="1">
              <a:spcBef>
                <a:spcPct val="0"/>
              </a:spcBef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Слишком высокая температура окружающей среды в месте установки.</a:t>
            </a:r>
          </a:p>
          <a:p>
            <a:pPr lvl="0" eaLnBrk="1" hangingPunct="1">
              <a:spcBef>
                <a:spcPct val="0"/>
              </a:spcBef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Неправильная работа вентилятора охлаждения трансформатора, нарушение воздушного потока.</a:t>
            </a:r>
          </a:p>
          <a:p>
            <a:pPr lvl="0" eaLnBrk="1" hangingPunct="1">
              <a:spcBef>
                <a:spcPct val="0"/>
              </a:spcBef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Неправильные настройки параметров защиты от перегрева в </a:t>
            </a:r>
            <a:r>
              <a:rPr lang="ru-RU" altLang="zh-CN" sz="1600" dirty="0" err="1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термоконтроллере</a:t>
            </a: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трансформатора или их несанкционированное изменение.</a:t>
            </a:r>
          </a:p>
          <a:p>
            <a:pPr lvl="0" eaLnBrk="1" hangingPunct="1">
              <a:spcBef>
                <a:spcPct val="0"/>
              </a:spcBef>
              <a:buFont typeface="+mj-lt"/>
              <a:buAutoNum type="arabicPeriod"/>
            </a:pPr>
            <a:endParaRPr lang="en-US" altLang="zh-CN" sz="16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zh-CN" sz="1600" b="1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Перегрев силовой ячейки</a:t>
            </a:r>
            <a:endParaRPr lang="en-US" altLang="zh-CN" sz="1600" b="1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lvl="0" eaLnBrk="1" hangingPunct="1">
              <a:spcBef>
                <a:spcPct val="0"/>
              </a:spcBef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Слишком высокая температура окружающей среды, плохое охлаждение, повышенная температура внутри преобразователя.</a:t>
            </a:r>
          </a:p>
          <a:p>
            <a:pPr lvl="0" eaLnBrk="1" hangingPunct="1">
              <a:spcBef>
                <a:spcPct val="0"/>
              </a:spcBef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Обрыв цепи датчика температуры или неисправность его компонентов.</a:t>
            </a:r>
          </a:p>
          <a:p>
            <a:pPr lvl="0" eaLnBrk="1" hangingPunct="1">
              <a:spcBef>
                <a:spcPct val="0"/>
              </a:spcBef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Неисправность вентилятора в верхней части секции силовых ячеек.</a:t>
            </a:r>
          </a:p>
          <a:p>
            <a:pPr lvl="0" eaLnBrk="1" hangingPunct="1">
              <a:spcBef>
                <a:spcPct val="0"/>
              </a:spcBef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Засорение входные/выходные отверстия, забит фильтр или </a:t>
            </a:r>
            <a:r>
              <a:rPr lang="ru-RU" altLang="zh-CN" sz="1600" dirty="0" err="1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вентканал</a:t>
            </a: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.</a:t>
            </a:r>
            <a:endParaRPr lang="en-US" altLang="zh-CN" sz="12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5CAF836-B030-FC68-33F8-6F39DFB39FA2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549007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D781F0E-BE9B-9B8A-CEE0-3E79C5F10D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781F0E-BE9B-9B8A-CEE0-3E79C5F10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37"/>
          <p:cNvSpPr txBox="1"/>
          <p:nvPr/>
        </p:nvSpPr>
        <p:spPr>
          <a:xfrm>
            <a:off x="299604" y="791521"/>
            <a:ext cx="11245793" cy="36625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ru-RU" altLang="zh-CN" sz="2400" b="1" dirty="0">
                <a:solidFill>
                  <a:schemeClr val="bg1"/>
                </a:solidFill>
                <a:ea typeface="宋体" panose="02010600030101010101" pitchFamily="2" charset="-122"/>
              </a:rPr>
              <a:t>Ошибка связи по оптоволокну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endParaRPr lang="ru-RU" sz="16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Для безопасной гальванической развязки и устойчивой передачи сигналов между силовой ячейкой и контроллером используется оптоволоконная связь.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6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Ошибка связи по оптоволокну может возникнуть из-за следующих причин</a:t>
            </a:r>
            <a:r>
              <a:rPr lang="zh-CN" altLang="en-US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：</a:t>
            </a:r>
            <a:endParaRPr lang="en-US" altLang="zh-CN" sz="16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endParaRPr lang="ru-RU" altLang="zh-CN" sz="16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lvl="0" eaLnBrk="1" hangingPunct="1">
              <a:spcBef>
                <a:spcPct val="0"/>
              </a:spcBef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Отсоединение или плохой контакт оптоволоконного разъёма между силовой ячейкой и контроллером.</a:t>
            </a:r>
          </a:p>
          <a:p>
            <a:pPr lvl="0" eaLnBrk="1" hangingPunct="1">
              <a:spcBef>
                <a:spcPct val="0"/>
              </a:spcBef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Пыль и загрязнения оптоволоконного разъёма.</a:t>
            </a:r>
          </a:p>
          <a:p>
            <a:pPr lvl="0" eaLnBrk="1" hangingPunct="1">
              <a:spcBef>
                <a:spcPct val="0"/>
              </a:spcBef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Обрыв оптоволоконного кабеля.</a:t>
            </a:r>
          </a:p>
          <a:p>
            <a:pPr lvl="0" eaLnBrk="1" hangingPunct="1">
              <a:spcBef>
                <a:spcPct val="0"/>
              </a:spcBef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Неисправность или температурное воздействие на компоненты платы управления волоконно-оптической связью, например, старение элементов, ослабление контактов микросхем, нестабильная работа кварцевого генератора, снижение амплитуды сигнала и т. д.</a:t>
            </a:r>
          </a:p>
          <a:p>
            <a:pPr lvl="0" eaLnBrk="1" hangingPunct="1">
              <a:spcBef>
                <a:spcPct val="0"/>
              </a:spcBef>
              <a:buFont typeface="+mj-lt"/>
              <a:buAutoNum type="arabicPeriod"/>
            </a:pPr>
            <a:r>
              <a:rPr lang="ru-RU" altLang="zh-CN" sz="16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Нестабильное или ненормальное выходное напряжение питания цепи оптоволоконной связи.</a:t>
            </a:r>
            <a:endParaRPr lang="zh-CN" altLang="en-US" sz="16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911E6423-3CFF-7C61-3635-EA398C68E25F}"/>
              </a:ext>
            </a:extLst>
          </p:cNvPr>
          <p:cNvSpPr txBox="1"/>
          <p:nvPr/>
        </p:nvSpPr>
        <p:spPr>
          <a:xfrm>
            <a:off x="299604" y="268301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854581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7251667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0" y="0"/>
            <a:ext cx="12819448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0B42667-A74D-AE07-0023-A18C0DA3EF0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4171" y="482962"/>
            <a:ext cx="4604657" cy="623887"/>
          </a:xfrm>
          <a:prstGeom prst="rect">
            <a:avLst/>
          </a:prstGeom>
        </p:spPr>
        <p:txBody>
          <a:bodyPr vert="horz"/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475" y="6097692"/>
            <a:ext cx="2428875" cy="299196"/>
          </a:xfrm>
          <a:prstGeom prst="rect">
            <a:avLst/>
          </a:prstGeom>
        </p:spPr>
      </p:pic>
      <p:sp>
        <p:nvSpPr>
          <p:cNvPr id="18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981075" y="3228975"/>
            <a:ext cx="1872208" cy="1506899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gradFill flip="none" rotWithShape="1">
            <a:gsLst>
              <a:gs pos="0">
                <a:srgbClr val="0093ED">
                  <a:shade val="30000"/>
                  <a:satMod val="115000"/>
                </a:srgbClr>
              </a:gs>
              <a:gs pos="50000">
                <a:srgbClr val="0093ED">
                  <a:shade val="67500"/>
                  <a:satMod val="115000"/>
                </a:srgbClr>
              </a:gs>
              <a:gs pos="100000">
                <a:srgbClr val="0093ED">
                  <a:shade val="100000"/>
                  <a:satMod val="115000"/>
                </a:srgb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A2C188-F6FA-EC50-6E79-24D15DB60F84}"/>
              </a:ext>
            </a:extLst>
          </p:cNvPr>
          <p:cNvSpPr txBox="1">
            <a:spLocks/>
          </p:cNvSpPr>
          <p:nvPr/>
        </p:nvSpPr>
        <p:spPr>
          <a:xfrm>
            <a:off x="9209315" y="6477846"/>
            <a:ext cx="2841171" cy="299196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Совершенство без границ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17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A52DF8FE-A9E6-BCF5-E20D-4BC6A8802B2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45" imgW="347" imgH="348" progId="TCLayout.ActiveDocument.1">
                  <p:embed/>
                </p:oleObj>
              </mc:Choice>
              <mc:Fallback>
                <p:oleObj name="think-cell 幻灯片" r:id="rId45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52DF8FE-A9E6-BCF5-E20D-4BC6A8802B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9">
            <a:extLst>
              <a:ext uri="{FF2B5EF4-FFF2-40B4-BE49-F238E27FC236}">
                <a16:creationId xmlns:a16="http://schemas.microsoft.com/office/drawing/2014/main" id="{5FE2AAE6-51F4-B3F2-2978-EF3FE2183184}"/>
              </a:ext>
            </a:extLst>
          </p:cNvPr>
          <p:cNvSpPr txBox="1"/>
          <p:nvPr/>
        </p:nvSpPr>
        <p:spPr>
          <a:xfrm>
            <a:off x="333157" y="360989"/>
            <a:ext cx="49787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30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Продуктовая линейка</a:t>
            </a:r>
            <a:endParaRPr lang="zh-CN" altLang="en-US" sz="30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TextBox 9">
            <a:extLst>
              <a:ext uri="{FF2B5EF4-FFF2-40B4-BE49-F238E27FC236}">
                <a16:creationId xmlns:a16="http://schemas.microsoft.com/office/drawing/2014/main" id="{6C37338A-9B9C-5C32-FBBA-D6AA5F15A3A2}"/>
              </a:ext>
            </a:extLst>
          </p:cNvPr>
          <p:cNvSpPr txBox="1"/>
          <p:nvPr/>
        </p:nvSpPr>
        <p:spPr>
          <a:xfrm>
            <a:off x="491777" y="1068388"/>
            <a:ext cx="3318222" cy="369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Низковольтные ПЧ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97FB84E0-28EE-D354-11F3-12A4247EF13A}"/>
              </a:ext>
            </a:extLst>
          </p:cNvPr>
          <p:cNvSpPr txBox="1"/>
          <p:nvPr/>
        </p:nvSpPr>
        <p:spPr>
          <a:xfrm>
            <a:off x="5994400" y="1047750"/>
            <a:ext cx="3317875" cy="369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Высоковольтные ПЧ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TextBox 9">
            <a:extLst>
              <a:ext uri="{FF2B5EF4-FFF2-40B4-BE49-F238E27FC236}">
                <a16:creationId xmlns:a16="http://schemas.microsoft.com/office/drawing/2014/main" id="{5F802D4E-F5C7-281A-EAFA-8DC29458076E}"/>
              </a:ext>
            </a:extLst>
          </p:cNvPr>
          <p:cNvSpPr txBox="1"/>
          <p:nvPr/>
        </p:nvSpPr>
        <p:spPr>
          <a:xfrm>
            <a:off x="390525" y="4635500"/>
            <a:ext cx="2619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Низковольтные УПП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TextBox 9">
            <a:extLst>
              <a:ext uri="{FF2B5EF4-FFF2-40B4-BE49-F238E27FC236}">
                <a16:creationId xmlns:a16="http://schemas.microsoft.com/office/drawing/2014/main" id="{562A6B87-FC3F-2ABF-473A-B8B6A0ACCDCD}"/>
              </a:ext>
            </a:extLst>
          </p:cNvPr>
          <p:cNvSpPr txBox="1"/>
          <p:nvPr/>
        </p:nvSpPr>
        <p:spPr>
          <a:xfrm>
            <a:off x="6054725" y="4589463"/>
            <a:ext cx="3317875" cy="369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Высоковольтные УПП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8" name="Chart 3">
            <a:extLst>
              <a:ext uri="{FF2B5EF4-FFF2-40B4-BE49-F238E27FC236}">
                <a16:creationId xmlns:a16="http://schemas.microsoft.com/office/drawing/2014/main" id="{9A552EFF-45A5-6EEE-E2D3-613B031911DE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1038225" y="1574800"/>
          <a:ext cx="3321050" cy="258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7"/>
          </a:graphicData>
        </a:graphic>
      </p:graphicFrame>
      <p:sp useBgFill="1">
        <p:nvSpPr>
          <p:cNvPr id="26" name="任意多边形: 形状 25">
            <a:extLst>
              <a:ext uri="{FF2B5EF4-FFF2-40B4-BE49-F238E27FC236}">
                <a16:creationId xmlns:a16="http://schemas.microsoft.com/office/drawing/2014/main" id="{20ED282A-5E57-8071-CA61-6F027F908785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3305175" y="2678113"/>
            <a:ext cx="158751" cy="377826"/>
          </a:xfrm>
          <a:custGeom>
            <a:avLst/>
            <a:gdLst/>
            <a:ahLst/>
            <a:cxnLst/>
            <a:rect l="0" t="0" r="0" b="0"/>
            <a:pathLst>
              <a:path w="158751" h="377826">
                <a:moveTo>
                  <a:pt x="158750" y="0"/>
                </a:moveTo>
                <a:lnTo>
                  <a:pt x="57150" y="377825"/>
                </a:lnTo>
                <a:lnTo>
                  <a:pt x="0" y="377825"/>
                </a:lnTo>
                <a:lnTo>
                  <a:pt x="101600" y="0"/>
                </a:lnTo>
                <a:close/>
              </a:path>
            </a:pathLst>
          </a:custGeom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 useBgFill="1">
        <p:nvSpPr>
          <p:cNvPr id="29" name="任意多边形: 形状 28">
            <a:extLst>
              <a:ext uri="{FF2B5EF4-FFF2-40B4-BE49-F238E27FC236}">
                <a16:creationId xmlns:a16="http://schemas.microsoft.com/office/drawing/2014/main" id="{D8C18B69-2F86-106D-B120-DE316E213F99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>
            <a:off x="3305175" y="3484563"/>
            <a:ext cx="158751" cy="377826"/>
          </a:xfrm>
          <a:custGeom>
            <a:avLst/>
            <a:gdLst/>
            <a:ahLst/>
            <a:cxnLst/>
            <a:rect l="0" t="0" r="0" b="0"/>
            <a:pathLst>
              <a:path w="158751" h="377826">
                <a:moveTo>
                  <a:pt x="158750" y="0"/>
                </a:moveTo>
                <a:lnTo>
                  <a:pt x="57150" y="377825"/>
                </a:lnTo>
                <a:lnTo>
                  <a:pt x="0" y="377825"/>
                </a:lnTo>
                <a:lnTo>
                  <a:pt x="101600" y="0"/>
                </a:lnTo>
                <a:close/>
              </a:path>
            </a:pathLst>
          </a:custGeom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任意多边形: 形状 23">
            <a:extLst>
              <a:ext uri="{FF2B5EF4-FFF2-40B4-BE49-F238E27FC236}">
                <a16:creationId xmlns:a16="http://schemas.microsoft.com/office/drawing/2014/main" id="{BB6C2679-9A65-3DB9-E180-1753C0CE253C}"/>
              </a:ext>
            </a:extLst>
          </p:cNvPr>
          <p:cNvSpPr/>
          <p:nvPr>
            <p:custDataLst>
              <p:tags r:id="rId5"/>
            </p:custDataLst>
          </p:nvPr>
        </p:nvSpPr>
        <p:spPr bwMode="auto">
          <a:xfrm>
            <a:off x="3305175" y="2678113"/>
            <a:ext cx="101601" cy="377826"/>
          </a:xfrm>
          <a:custGeom>
            <a:avLst/>
            <a:gdLst/>
            <a:ahLst/>
            <a:cxnLst/>
            <a:rect l="0" t="0" r="0" b="0"/>
            <a:pathLst>
              <a:path w="101601" h="377826">
                <a:moveTo>
                  <a:pt x="101600" y="0"/>
                </a:moveTo>
                <a:lnTo>
                  <a:pt x="0" y="377825"/>
                </a:lnTo>
              </a:path>
            </a:pathLst>
          </a:custGeom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任意多边形: 形状 24">
            <a:extLst>
              <a:ext uri="{FF2B5EF4-FFF2-40B4-BE49-F238E27FC236}">
                <a16:creationId xmlns:a16="http://schemas.microsoft.com/office/drawing/2014/main" id="{1A89EC25-386F-7A69-C59C-803DD52116AC}"/>
              </a:ext>
            </a:extLst>
          </p:cNvPr>
          <p:cNvSpPr/>
          <p:nvPr>
            <p:custDataLst>
              <p:tags r:id="rId6"/>
            </p:custDataLst>
          </p:nvPr>
        </p:nvSpPr>
        <p:spPr bwMode="auto">
          <a:xfrm>
            <a:off x="3362325" y="2678113"/>
            <a:ext cx="101601" cy="377826"/>
          </a:xfrm>
          <a:custGeom>
            <a:avLst/>
            <a:gdLst/>
            <a:ahLst/>
            <a:cxnLst/>
            <a:rect l="0" t="0" r="0" b="0"/>
            <a:pathLst>
              <a:path w="101601" h="377826">
                <a:moveTo>
                  <a:pt x="101600" y="0"/>
                </a:moveTo>
                <a:lnTo>
                  <a:pt x="0" y="377825"/>
                </a:lnTo>
              </a:path>
            </a:pathLst>
          </a:custGeom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任意多边形: 形状 26">
            <a:extLst>
              <a:ext uri="{FF2B5EF4-FFF2-40B4-BE49-F238E27FC236}">
                <a16:creationId xmlns:a16="http://schemas.microsoft.com/office/drawing/2014/main" id="{295DFCE1-70B2-0BD4-A0C2-1C33AAF9AA3D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3305175" y="3484563"/>
            <a:ext cx="101601" cy="377826"/>
          </a:xfrm>
          <a:custGeom>
            <a:avLst/>
            <a:gdLst/>
            <a:ahLst/>
            <a:cxnLst/>
            <a:rect l="0" t="0" r="0" b="0"/>
            <a:pathLst>
              <a:path w="101601" h="377826">
                <a:moveTo>
                  <a:pt x="101600" y="0"/>
                </a:moveTo>
                <a:lnTo>
                  <a:pt x="0" y="377825"/>
                </a:lnTo>
              </a:path>
            </a:pathLst>
          </a:custGeom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任意多边形: 形状 27">
            <a:extLst>
              <a:ext uri="{FF2B5EF4-FFF2-40B4-BE49-F238E27FC236}">
                <a16:creationId xmlns:a16="http://schemas.microsoft.com/office/drawing/2014/main" id="{33BDE276-D5E6-DA81-F8B6-096FB2AE6D58}"/>
              </a:ext>
            </a:extLst>
          </p:cNvPr>
          <p:cNvSpPr/>
          <p:nvPr>
            <p:custDataLst>
              <p:tags r:id="rId8"/>
            </p:custDataLst>
          </p:nvPr>
        </p:nvSpPr>
        <p:spPr bwMode="auto">
          <a:xfrm>
            <a:off x="3362325" y="3484563"/>
            <a:ext cx="101601" cy="377826"/>
          </a:xfrm>
          <a:custGeom>
            <a:avLst/>
            <a:gdLst/>
            <a:ahLst/>
            <a:cxnLst/>
            <a:rect l="0" t="0" r="0" b="0"/>
            <a:pathLst>
              <a:path w="101601" h="377826">
                <a:moveTo>
                  <a:pt x="101600" y="0"/>
                </a:moveTo>
                <a:lnTo>
                  <a:pt x="0" y="377825"/>
                </a:lnTo>
              </a:path>
            </a:pathLst>
          </a:custGeom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27B06540-F1DF-62EA-ECC9-DBA6D5712653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612775" y="1954213"/>
            <a:ext cx="390525" cy="2127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fld id="{58741BF9-FE58-4689-B0BF-14742273C5F5}" type="datetime'''''''220''''''''V'''''''''''">
              <a:rPr lang="en-US" altLang="en-US" sz="1400" smtClean="0">
                <a:solidFill>
                  <a:schemeClr val="bg1"/>
                </a:solidFill>
                <a:ea typeface="等线" panose="02010600030101010101" pitchFamily="2" charset="-122"/>
              </a:rPr>
              <a:pPr/>
              <a:t>220V</a:t>
            </a:fld>
            <a:endParaRPr lang="zh-CN" altLang="en-US" sz="1400" dirty="0">
              <a:solidFill>
                <a:schemeClr val="bg1"/>
              </a:solidFill>
              <a:ea typeface="等线" panose="02010600030101010101" pitchFamily="2" charset="-122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B0A4BC7A-0EC4-5A3C-D2B9-0167912F487A}"/>
              </a:ext>
            </a:extLst>
          </p:cNvPr>
          <p:cNvSpPr/>
          <p:nvPr>
            <p:custDataLst>
              <p:tags r:id="rId10"/>
            </p:custDataLst>
          </p:nvPr>
        </p:nvSpPr>
        <p:spPr bwMode="auto">
          <a:xfrm>
            <a:off x="612775" y="2760663"/>
            <a:ext cx="390525" cy="2127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fld id="{E25D541A-2C6D-4380-AFCB-FA149546E8B4}" type="datetime'3''''''''''''''''''''8''''''''0V'''''''''''''''''''''''''''">
              <a:rPr lang="en-US" altLang="en-US" sz="1400" smtClean="0">
                <a:solidFill>
                  <a:schemeClr val="bg1"/>
                </a:solidFill>
                <a:ea typeface="等线" panose="02010600030101010101" pitchFamily="2" charset="-122"/>
              </a:rPr>
              <a:pPr/>
              <a:t>380V</a:t>
            </a:fld>
            <a:endParaRPr lang="zh-CN" altLang="en-US" sz="1400" dirty="0">
              <a:solidFill>
                <a:schemeClr val="bg1"/>
              </a:solidFill>
              <a:ea typeface="等线" panose="02010600030101010101" pitchFamily="2" charset="-122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7D68E70B-46D6-B4E6-DD51-6B37AF6A2E9D}"/>
              </a:ext>
            </a:extLst>
          </p:cNvPr>
          <p:cNvSpPr/>
          <p:nvPr>
            <p:custDataLst>
              <p:tags r:id="rId11"/>
            </p:custDataLst>
          </p:nvPr>
        </p:nvSpPr>
        <p:spPr bwMode="auto">
          <a:xfrm>
            <a:off x="612775" y="3567113"/>
            <a:ext cx="390525" cy="2127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fld id="{55136854-AE53-4780-9F93-9E2E8979B2E9}" type="datetime'''''''''''''''6''''''''''''9''''''''0''''''V'''">
              <a:rPr lang="en-US" altLang="en-US" sz="1400" smtClean="0">
                <a:solidFill>
                  <a:schemeClr val="bg1"/>
                </a:solidFill>
                <a:ea typeface="等线" panose="02010600030101010101" pitchFamily="2" charset="-122"/>
              </a:rPr>
              <a:pPr/>
              <a:t>690V</a:t>
            </a:fld>
            <a:endParaRPr lang="zh-CN" altLang="en-US" sz="1400" dirty="0">
              <a:solidFill>
                <a:schemeClr val="bg1"/>
              </a:solidFill>
              <a:ea typeface="等线" panose="02010600030101010101" pitchFamily="2" charset="-122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AA1B396C-43B5-A0E7-B0C7-EC8D1DD6C4D0}"/>
              </a:ext>
            </a:extLst>
          </p:cNvPr>
          <p:cNvSpPr/>
          <p:nvPr>
            <p:custDataLst>
              <p:tags r:id="rId12"/>
            </p:custDataLst>
          </p:nvPr>
        </p:nvSpPr>
        <p:spPr bwMode="gray">
          <a:xfrm>
            <a:off x="1282700" y="1695450"/>
            <a:ext cx="523875" cy="19208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25400" tIns="0" rIns="25400" bIns="0" rtlCol="0" anchor="ctr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400" dirty="0">
                <a:solidFill>
                  <a:schemeClr val="bg1"/>
                </a:solidFill>
              </a:rPr>
              <a:t>5.5kW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2F86714A-9326-8C29-0AE5-409BD1FD4A19}"/>
              </a:ext>
            </a:extLst>
          </p:cNvPr>
          <p:cNvSpPr/>
          <p:nvPr>
            <p:custDataLst>
              <p:tags r:id="rId13"/>
            </p:custDataLst>
          </p:nvPr>
        </p:nvSpPr>
        <p:spPr bwMode="gray">
          <a:xfrm>
            <a:off x="1489075" y="2514600"/>
            <a:ext cx="417513" cy="1651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22225" tIns="0" rIns="22225" bIns="0" rtlCol="0" anchor="ctr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200" dirty="0">
                <a:solidFill>
                  <a:schemeClr val="bg1"/>
                </a:solidFill>
              </a:rPr>
              <a:t>22</a:t>
            </a:r>
            <a:r>
              <a:rPr lang="en-US" altLang="en-US" sz="1200" dirty="0">
                <a:solidFill>
                  <a:schemeClr val="bg1"/>
                </a:solidFill>
                <a:effectLst/>
              </a:rPr>
              <a:t>kW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DFB2A681-AECF-FE5E-C0AE-DCD9712B10EB}"/>
              </a:ext>
            </a:extLst>
          </p:cNvPr>
          <p:cNvSpPr/>
          <p:nvPr>
            <p:custDataLst>
              <p:tags r:id="rId14"/>
            </p:custDataLst>
          </p:nvPr>
        </p:nvSpPr>
        <p:spPr bwMode="auto">
          <a:xfrm>
            <a:off x="3275013" y="1514475"/>
            <a:ext cx="250825" cy="187325"/>
          </a:xfrm>
          <a:prstGeom prst="rect">
            <a:avLst/>
          </a:prstGeom>
          <a:solidFill>
            <a:srgbClr val="40BF22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E62237C8-A973-A417-3014-B42F3AC69E5E}"/>
              </a:ext>
            </a:extLst>
          </p:cNvPr>
          <p:cNvSpPr/>
          <p:nvPr>
            <p:custDataLst>
              <p:tags r:id="rId15"/>
            </p:custDataLst>
          </p:nvPr>
        </p:nvSpPr>
        <p:spPr bwMode="auto">
          <a:xfrm>
            <a:off x="3275013" y="1778000"/>
            <a:ext cx="250825" cy="187325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937A905C-C2FB-F937-C2D0-76BA0AFD64D4}"/>
              </a:ext>
            </a:extLst>
          </p:cNvPr>
          <p:cNvSpPr/>
          <p:nvPr>
            <p:custDataLst>
              <p:tags r:id="rId16"/>
            </p:custDataLst>
          </p:nvPr>
        </p:nvSpPr>
        <p:spPr bwMode="auto">
          <a:xfrm>
            <a:off x="3275013" y="2041525"/>
            <a:ext cx="250825" cy="187325"/>
          </a:xfrm>
          <a:prstGeom prst="rect">
            <a:avLst/>
          </a:prstGeom>
          <a:solidFill>
            <a:srgbClr val="1474F3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799DFE78-3B4C-454F-23A5-81251805CEAD}"/>
              </a:ext>
            </a:extLst>
          </p:cNvPr>
          <p:cNvSpPr/>
          <p:nvPr>
            <p:custDataLst>
              <p:tags r:id="rId17"/>
            </p:custDataLst>
          </p:nvPr>
        </p:nvSpPr>
        <p:spPr bwMode="auto">
          <a:xfrm>
            <a:off x="3576639" y="1509713"/>
            <a:ext cx="606425" cy="2127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>
              <a:spcBef>
                <a:spcPct val="0"/>
              </a:spcBef>
              <a:spcAft>
                <a:spcPct val="0"/>
              </a:spcAft>
            </a:pPr>
            <a:fld id="{E5FF07B4-8C93-4472-A7BD-F5BF51E5215A}" type="datetime'''H''op''''''''''''''''e''''''''65'''''''''''''''''">
              <a:rPr lang="en-US" altLang="en-US" sz="1400" smtClean="0">
                <a:solidFill>
                  <a:schemeClr val="bg1"/>
                </a:solidFill>
                <a:ea typeface="等线" panose="02010600030101010101" pitchFamily="2" charset="-122"/>
              </a:rPr>
              <a:pPr/>
              <a:t>Hope65</a:t>
            </a:fld>
            <a:endParaRPr lang="zh-CN" altLang="en-US" sz="1400" dirty="0">
              <a:solidFill>
                <a:schemeClr val="bg1"/>
              </a:solidFill>
              <a:ea typeface="等线" panose="02010600030101010101" pitchFamily="2" charset="-122"/>
            </a:endParaRP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4B1FED28-02AA-6C79-8115-A53B87C49EEE}"/>
              </a:ext>
            </a:extLst>
          </p:cNvPr>
          <p:cNvSpPr/>
          <p:nvPr>
            <p:custDataLst>
              <p:tags r:id="rId18"/>
            </p:custDataLst>
          </p:nvPr>
        </p:nvSpPr>
        <p:spPr bwMode="auto">
          <a:xfrm>
            <a:off x="3576638" y="1773238"/>
            <a:ext cx="700088" cy="2127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>
              <a:spcBef>
                <a:spcPct val="0"/>
              </a:spcBef>
              <a:spcAft>
                <a:spcPct val="0"/>
              </a:spcAft>
            </a:pPr>
            <a:fld id="{84F3E653-2265-44F0-A674-743324FFF690}" type="datetime'H''''''''''''o''''pe''5''''''''''''''3''''''''''''0'''''''''">
              <a:rPr lang="en-US" altLang="en-US" sz="1400" smtClean="0">
                <a:solidFill>
                  <a:schemeClr val="bg1"/>
                </a:solidFill>
                <a:ea typeface="等线" panose="02010600030101010101" pitchFamily="2" charset="-122"/>
              </a:rPr>
              <a:pPr/>
              <a:t>Hope530</a:t>
            </a:fld>
            <a:endParaRPr lang="zh-CN" altLang="en-US" sz="1400" dirty="0">
              <a:solidFill>
                <a:schemeClr val="bg1"/>
              </a:solidFill>
              <a:ea typeface="等线" panose="02010600030101010101" pitchFamily="2" charset="-122"/>
            </a:endParaRPr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5208293E-C0E8-9A6F-976D-0C252B77B572}"/>
              </a:ext>
            </a:extLst>
          </p:cNvPr>
          <p:cNvSpPr/>
          <p:nvPr>
            <p:custDataLst>
              <p:tags r:id="rId19"/>
            </p:custDataLst>
          </p:nvPr>
        </p:nvSpPr>
        <p:spPr bwMode="auto">
          <a:xfrm>
            <a:off x="3576638" y="2036763"/>
            <a:ext cx="473075" cy="2127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>
              <a:spcBef>
                <a:spcPct val="0"/>
              </a:spcBef>
              <a:spcAft>
                <a:spcPct val="0"/>
              </a:spcAft>
            </a:pPr>
            <a:fld id="{E4EF8D3C-324C-4A6F-A26A-892E26F3AFD6}" type="datetime'S''''B2''''0''''''''''''''0'''''''''''''''''''''''''''''''''''">
              <a:rPr lang="en-US" altLang="en-US" sz="1400" smtClean="0">
                <a:solidFill>
                  <a:schemeClr val="bg1"/>
                </a:solidFill>
                <a:ea typeface="等线" panose="02010600030101010101" pitchFamily="2" charset="-122"/>
              </a:rPr>
              <a:pPr/>
              <a:t>SB200</a:t>
            </a:fld>
            <a:endParaRPr lang="zh-CN" altLang="en-US" sz="1400" dirty="0">
              <a:solidFill>
                <a:schemeClr val="bg1"/>
              </a:solidFill>
              <a:ea typeface="等线" panose="02010600030101010101" pitchFamily="2" charset="-122"/>
            </a:endParaRPr>
          </a:p>
        </p:txBody>
      </p:sp>
      <p:graphicFrame>
        <p:nvGraphicFramePr>
          <p:cNvPr id="7" name="Chart 3">
            <a:extLst>
              <a:ext uri="{FF2B5EF4-FFF2-40B4-BE49-F238E27FC236}">
                <a16:creationId xmlns:a16="http://schemas.microsoft.com/office/drawing/2014/main" id="{7F02DD31-389D-1184-7B13-8C17BA1208F7}"/>
              </a:ext>
            </a:extLst>
          </p:cNvPr>
          <p:cNvGraphicFramePr/>
          <p:nvPr>
            <p:custDataLst>
              <p:tags r:id="rId20"/>
            </p:custDataLst>
          </p:nvPr>
        </p:nvGraphicFramePr>
        <p:xfrm>
          <a:off x="6943725" y="1704975"/>
          <a:ext cx="3603625" cy="258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8"/>
          </a:graphicData>
        </a:graphic>
      </p:graphicFrame>
      <p:sp>
        <p:nvSpPr>
          <p:cNvPr id="71" name="矩形 70">
            <a:extLst>
              <a:ext uri="{FF2B5EF4-FFF2-40B4-BE49-F238E27FC236}">
                <a16:creationId xmlns:a16="http://schemas.microsoft.com/office/drawing/2014/main" id="{A02B50F2-89E4-EE26-DB02-1636F368BDC6}"/>
              </a:ext>
            </a:extLst>
          </p:cNvPr>
          <p:cNvSpPr/>
          <p:nvPr>
            <p:custDataLst>
              <p:tags r:id="rId21"/>
            </p:custDataLst>
          </p:nvPr>
        </p:nvSpPr>
        <p:spPr bwMode="auto">
          <a:xfrm>
            <a:off x="6327775" y="2082800"/>
            <a:ext cx="581025" cy="2127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chemeClr val="bg1"/>
                </a:solidFill>
                <a:ea typeface="等线" panose="02010600030101010101" pitchFamily="2" charset="-122"/>
              </a:rPr>
              <a:t>3/</a:t>
            </a:r>
            <a:fld id="{387A24EA-6252-46A1-BAB3-959C1B7B16FB}" type="datetime'''''''''''''''''''''''3''.''3''kV'''''''''''''''''''">
              <a:rPr lang="en-US" altLang="en-US" sz="1400" smtClean="0">
                <a:solidFill>
                  <a:schemeClr val="bg1"/>
                </a:solidFill>
                <a:ea typeface="等线" panose="02010600030101010101" pitchFamily="2" charset="-122"/>
              </a:rPr>
              <a:pPr/>
              <a:t>3.3kV</a:t>
            </a:fld>
            <a:endParaRPr lang="zh-CN" altLang="en-US" sz="1400" dirty="0">
              <a:solidFill>
                <a:schemeClr val="bg1"/>
              </a:solidFill>
              <a:ea typeface="等线" panose="02010600030101010101" pitchFamily="2" charset="-122"/>
            </a:endParaRP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C6D85463-2278-C97A-6431-9887D3036CAC}"/>
              </a:ext>
            </a:extLst>
          </p:cNvPr>
          <p:cNvSpPr/>
          <p:nvPr>
            <p:custDataLst>
              <p:tags r:id="rId22"/>
            </p:custDataLst>
          </p:nvPr>
        </p:nvSpPr>
        <p:spPr bwMode="auto">
          <a:xfrm>
            <a:off x="6327775" y="2889250"/>
            <a:ext cx="581025" cy="2127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chemeClr val="bg1"/>
                </a:solidFill>
                <a:ea typeface="等线" panose="02010600030101010101" pitchFamily="2" charset="-122"/>
              </a:rPr>
              <a:t>6/</a:t>
            </a:r>
            <a:fld id="{4B7E3C9B-E8A8-4C8C-9A5B-DC5FCAFE1E1B}" type="datetime'6''''''''''.''''''''''''''6''''''''''''''k''''V'''''''''''''">
              <a:rPr lang="en-US" altLang="en-US" sz="1400" smtClean="0">
                <a:solidFill>
                  <a:schemeClr val="bg1"/>
                </a:solidFill>
                <a:ea typeface="等线" panose="02010600030101010101" pitchFamily="2" charset="-122"/>
              </a:rPr>
              <a:pPr/>
              <a:t>6.6kV</a:t>
            </a:fld>
            <a:endParaRPr lang="zh-CN" altLang="en-US" sz="1400" dirty="0">
              <a:solidFill>
                <a:schemeClr val="bg1"/>
              </a:solidFill>
              <a:ea typeface="等线" panose="02010600030101010101" pitchFamily="2" charset="-122"/>
            </a:endParaRPr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D742AE31-AD57-B3B7-5F57-49934237C960}"/>
              </a:ext>
            </a:extLst>
          </p:cNvPr>
          <p:cNvSpPr/>
          <p:nvPr>
            <p:custDataLst>
              <p:tags r:id="rId23"/>
            </p:custDataLst>
          </p:nvPr>
        </p:nvSpPr>
        <p:spPr bwMode="auto">
          <a:xfrm>
            <a:off x="6273799" y="3695700"/>
            <a:ext cx="635000" cy="2127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chemeClr val="bg1"/>
                </a:solidFill>
                <a:ea typeface="等线" panose="02010600030101010101" pitchFamily="2" charset="-122"/>
              </a:rPr>
              <a:t>10/11kV</a:t>
            </a:r>
            <a:endParaRPr lang="zh-CN" altLang="en-US" sz="1400" dirty="0">
              <a:solidFill>
                <a:schemeClr val="bg1"/>
              </a:solidFill>
              <a:ea typeface="等线" panose="02010600030101010101" pitchFamily="2" charset="-122"/>
            </a:endParaRPr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7FDF23B2-2B87-131F-5DDC-65C714FE1B12}"/>
              </a:ext>
            </a:extLst>
          </p:cNvPr>
          <p:cNvSpPr/>
          <p:nvPr>
            <p:custDataLst>
              <p:tags r:id="rId24"/>
            </p:custDataLst>
          </p:nvPr>
        </p:nvSpPr>
        <p:spPr bwMode="gray">
          <a:xfrm>
            <a:off x="7334250" y="1951038"/>
            <a:ext cx="711200" cy="19208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25400" tIns="0" rIns="25400" bIns="0" rtlCol="0" anchor="ctr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400" dirty="0">
                <a:solidFill>
                  <a:schemeClr val="bg1"/>
                </a:solidFill>
              </a:rPr>
              <a:t>3,150kW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B1D45CD7-4221-E3C9-C66F-8BC12D70212B}"/>
              </a:ext>
            </a:extLst>
          </p:cNvPr>
          <p:cNvSpPr/>
          <p:nvPr>
            <p:custDataLst>
              <p:tags r:id="rId25"/>
            </p:custDataLst>
          </p:nvPr>
        </p:nvSpPr>
        <p:spPr bwMode="gray">
          <a:xfrm>
            <a:off x="7297738" y="2238375"/>
            <a:ext cx="711200" cy="19208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25400" tIns="0" rIns="25400" bIns="0" rtlCol="0" anchor="ctr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chemeClr val="bg1"/>
                </a:solidFill>
                <a:effectLst/>
              </a:rPr>
              <a:t>3</a:t>
            </a:r>
            <a:r>
              <a:rPr lang="en-US" altLang="en-US" sz="1400" dirty="0">
                <a:solidFill>
                  <a:schemeClr val="bg1"/>
                </a:solidFill>
              </a:rPr>
              <a:t>,000kW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69E74DCD-B258-0260-2663-212E4DFF45D5}"/>
              </a:ext>
            </a:extLst>
          </p:cNvPr>
          <p:cNvSpPr/>
          <p:nvPr>
            <p:custDataLst>
              <p:tags r:id="rId26"/>
            </p:custDataLst>
          </p:nvPr>
        </p:nvSpPr>
        <p:spPr bwMode="gray">
          <a:xfrm>
            <a:off x="8107363" y="2757488"/>
            <a:ext cx="711200" cy="19208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25400" tIns="0" rIns="25400" bIns="0" rtlCol="0" anchor="ctr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chemeClr val="bg1"/>
                </a:solidFill>
              </a:rPr>
              <a:t>6,300kW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7FEBC672-4463-96FB-3FBC-F4EFEBEA84B3}"/>
              </a:ext>
            </a:extLst>
          </p:cNvPr>
          <p:cNvSpPr/>
          <p:nvPr>
            <p:custDataLst>
              <p:tags r:id="rId27"/>
            </p:custDataLst>
          </p:nvPr>
        </p:nvSpPr>
        <p:spPr bwMode="gray">
          <a:xfrm>
            <a:off x="7666038" y="3044825"/>
            <a:ext cx="711200" cy="19208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25400" tIns="0" rIns="25400" bIns="0" rtlCol="0" anchor="ctr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chemeClr val="bg1"/>
                </a:solidFill>
                <a:effectLst/>
              </a:rPr>
              <a:t>2</a:t>
            </a:r>
            <a:r>
              <a:rPr lang="en-US" altLang="en-US" sz="1400" dirty="0">
                <a:solidFill>
                  <a:schemeClr val="bg1"/>
                </a:solidFill>
              </a:rPr>
              <a:t>,</a:t>
            </a:r>
            <a:r>
              <a:rPr lang="en-US" altLang="zh-CN" sz="1400" dirty="0">
                <a:solidFill>
                  <a:schemeClr val="bg1"/>
                </a:solidFill>
                <a:effectLst/>
              </a:rPr>
              <a:t>500kW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B4A512D9-C4B6-7685-8B0C-C37B333A11B5}"/>
              </a:ext>
            </a:extLst>
          </p:cNvPr>
          <p:cNvSpPr/>
          <p:nvPr>
            <p:custDataLst>
              <p:tags r:id="rId28"/>
            </p:custDataLst>
          </p:nvPr>
        </p:nvSpPr>
        <p:spPr bwMode="gray">
          <a:xfrm>
            <a:off x="10490200" y="3563938"/>
            <a:ext cx="804863" cy="19208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25400" tIns="0" rIns="25400" bIns="0" rtlCol="0" anchor="ctr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chemeClr val="bg1"/>
                </a:solidFill>
              </a:rPr>
              <a:t>20,000kW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032103D1-D1F4-94E1-82AE-C86F8E3B1936}"/>
              </a:ext>
            </a:extLst>
          </p:cNvPr>
          <p:cNvSpPr/>
          <p:nvPr>
            <p:custDataLst>
              <p:tags r:id="rId29"/>
            </p:custDataLst>
          </p:nvPr>
        </p:nvSpPr>
        <p:spPr bwMode="gray">
          <a:xfrm>
            <a:off x="7542213" y="3851275"/>
            <a:ext cx="711200" cy="19208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25400" tIns="0" rIns="25400" bIns="0" rtlCol="0" anchor="ctr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chemeClr val="bg1"/>
                </a:solidFill>
              </a:rPr>
              <a:t>4,000kW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8B80B6FC-7F7F-D3AE-A33A-4F2BF422F1B5}"/>
              </a:ext>
            </a:extLst>
          </p:cNvPr>
          <p:cNvSpPr/>
          <p:nvPr>
            <p:custDataLst>
              <p:tags r:id="rId30"/>
            </p:custDataLst>
          </p:nvPr>
        </p:nvSpPr>
        <p:spPr bwMode="auto">
          <a:xfrm>
            <a:off x="8770938" y="1863725"/>
            <a:ext cx="250825" cy="187325"/>
          </a:xfrm>
          <a:prstGeom prst="rect">
            <a:avLst/>
          </a:prstGeom>
          <a:solidFill>
            <a:srgbClr val="1D7AF1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2F429233-79AD-F885-C7EA-9BC88E40C269}"/>
              </a:ext>
            </a:extLst>
          </p:cNvPr>
          <p:cNvSpPr/>
          <p:nvPr>
            <p:custDataLst>
              <p:tags r:id="rId31"/>
            </p:custDataLst>
          </p:nvPr>
        </p:nvSpPr>
        <p:spPr bwMode="auto">
          <a:xfrm>
            <a:off x="8770938" y="2127250"/>
            <a:ext cx="250825" cy="187325"/>
          </a:xfrm>
          <a:prstGeom prst="rect">
            <a:avLst/>
          </a:prstGeom>
          <a:solidFill>
            <a:srgbClr val="40BF22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B074A7B8-CAC3-B296-EBF2-0A0B32F32221}"/>
              </a:ext>
            </a:extLst>
          </p:cNvPr>
          <p:cNvSpPr/>
          <p:nvPr>
            <p:custDataLst>
              <p:tags r:id="rId32"/>
            </p:custDataLst>
          </p:nvPr>
        </p:nvSpPr>
        <p:spPr bwMode="auto">
          <a:xfrm>
            <a:off x="9072563" y="1858963"/>
            <a:ext cx="315913" cy="2127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>
              <a:spcBef>
                <a:spcPct val="0"/>
              </a:spcBef>
              <a:spcAft>
                <a:spcPct val="0"/>
              </a:spcAft>
            </a:pPr>
            <a:fld id="{A207D202-27D6-483F-A51F-E479CDA185BB}" type="datetime'''''''''''''SB''''''H'''">
              <a:rPr lang="en-US" altLang="en-US" sz="1400" smtClean="0">
                <a:solidFill>
                  <a:schemeClr val="bg1"/>
                </a:solidFill>
              </a:rPr>
              <a:pPr/>
              <a:t>SBH</a:t>
            </a:fld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6D0405A3-150F-8346-7D88-4A3629F2DF4C}"/>
              </a:ext>
            </a:extLst>
          </p:cNvPr>
          <p:cNvSpPr/>
          <p:nvPr>
            <p:custDataLst>
              <p:tags r:id="rId33"/>
            </p:custDataLst>
          </p:nvPr>
        </p:nvSpPr>
        <p:spPr bwMode="auto">
          <a:xfrm>
            <a:off x="9072563" y="2122488"/>
            <a:ext cx="450850" cy="2127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>
              <a:spcBef>
                <a:spcPct val="0"/>
              </a:spcBef>
              <a:spcAft>
                <a:spcPct val="0"/>
              </a:spcAft>
            </a:pPr>
            <a:fld id="{F35A779E-4EB0-4233-BF34-3FFB18121B1E}" type="datetime'''SB''''''''''''''''''''''''''H''''''''''Q'">
              <a:rPr lang="en-US" altLang="en-US" sz="1400" smtClean="0">
                <a:solidFill>
                  <a:schemeClr val="bg1"/>
                </a:solidFill>
                <a:ea typeface="等线" panose="02010600030101010101" pitchFamily="2" charset="-122"/>
              </a:rPr>
              <a:pPr/>
              <a:t>SBHQ</a:t>
            </a:fld>
            <a:endParaRPr lang="zh-CN" altLang="en-US" sz="1400" dirty="0">
              <a:solidFill>
                <a:schemeClr val="bg1"/>
              </a:solidFill>
              <a:ea typeface="等线" panose="02010600030101010101" pitchFamily="2" charset="-122"/>
            </a:endParaRPr>
          </a:p>
        </p:txBody>
      </p:sp>
      <p:graphicFrame>
        <p:nvGraphicFramePr>
          <p:cNvPr id="123" name="Chart 3">
            <a:extLst>
              <a:ext uri="{FF2B5EF4-FFF2-40B4-BE49-F238E27FC236}">
                <a16:creationId xmlns:a16="http://schemas.microsoft.com/office/drawing/2014/main" id="{83A36F24-84CD-BE4A-C484-B2CF75EB1EF1}"/>
              </a:ext>
            </a:extLst>
          </p:cNvPr>
          <p:cNvGraphicFramePr/>
          <p:nvPr>
            <p:custDataLst>
              <p:tags r:id="rId34"/>
            </p:custDataLst>
          </p:nvPr>
        </p:nvGraphicFramePr>
        <p:xfrm>
          <a:off x="1133475" y="5308600"/>
          <a:ext cx="3321050" cy="819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9"/>
          </a:graphicData>
        </a:graphic>
      </p:graphicFrame>
      <p:sp>
        <p:nvSpPr>
          <p:cNvPr id="87" name="矩形 86">
            <a:extLst>
              <a:ext uri="{FF2B5EF4-FFF2-40B4-BE49-F238E27FC236}">
                <a16:creationId xmlns:a16="http://schemas.microsoft.com/office/drawing/2014/main" id="{8337961C-2018-0CEA-B9CA-11E4ABCDA01F}"/>
              </a:ext>
            </a:extLst>
          </p:cNvPr>
          <p:cNvSpPr/>
          <p:nvPr>
            <p:custDataLst>
              <p:tags r:id="rId35"/>
            </p:custDataLst>
          </p:nvPr>
        </p:nvSpPr>
        <p:spPr bwMode="auto">
          <a:xfrm>
            <a:off x="708025" y="5611813"/>
            <a:ext cx="390525" cy="2127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fld id="{3D31C997-AEF0-49AE-ADE6-22524A0D4ECC}" type="datetime'3''''''8''''''''''''''''''''0''''''''V'''''''">
              <a:rPr lang="en-US" altLang="en-US" sz="1400" smtClean="0">
                <a:solidFill>
                  <a:schemeClr val="bg1"/>
                </a:solidFill>
                <a:ea typeface="等线" panose="02010600030101010101" pitchFamily="2" charset="-122"/>
              </a:rPr>
              <a:pPr/>
              <a:t>380V</a:t>
            </a:fld>
            <a:endParaRPr lang="zh-CN" altLang="en-US" sz="1400" dirty="0">
              <a:solidFill>
                <a:schemeClr val="bg1"/>
              </a:solidFill>
              <a:ea typeface="等线" panose="02010600030101010101" pitchFamily="2" charset="-122"/>
            </a:endParaRPr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EB7BE015-ADD5-D84C-1261-8EB803BADF66}"/>
              </a:ext>
            </a:extLst>
          </p:cNvPr>
          <p:cNvSpPr/>
          <p:nvPr>
            <p:custDataLst>
              <p:tags r:id="rId36"/>
            </p:custDataLst>
          </p:nvPr>
        </p:nvSpPr>
        <p:spPr bwMode="gray">
          <a:xfrm>
            <a:off x="3546474" y="5622925"/>
            <a:ext cx="577850" cy="19208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25400" tIns="0" rIns="25400" bIns="0" rtlCol="0" anchor="ctr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400" dirty="0">
                <a:solidFill>
                  <a:schemeClr val="bg1"/>
                </a:solidFill>
              </a:rPr>
              <a:t>400kW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89" name="矩形 88">
            <a:extLst>
              <a:ext uri="{FF2B5EF4-FFF2-40B4-BE49-F238E27FC236}">
                <a16:creationId xmlns:a16="http://schemas.microsoft.com/office/drawing/2014/main" id="{1D9E3BF7-7FA1-BE1E-2C85-716211EFB80F}"/>
              </a:ext>
            </a:extLst>
          </p:cNvPr>
          <p:cNvSpPr/>
          <p:nvPr>
            <p:custDataLst>
              <p:tags r:id="rId37"/>
            </p:custDataLst>
          </p:nvPr>
        </p:nvSpPr>
        <p:spPr bwMode="auto">
          <a:xfrm>
            <a:off x="3273425" y="5111750"/>
            <a:ext cx="250825" cy="187325"/>
          </a:xfrm>
          <a:prstGeom prst="rect">
            <a:avLst/>
          </a:prstGeom>
          <a:solidFill>
            <a:srgbClr val="40BF22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E0E701CF-593E-9A7B-A84F-3269539E7B08}"/>
              </a:ext>
            </a:extLst>
          </p:cNvPr>
          <p:cNvSpPr/>
          <p:nvPr>
            <p:custDataLst>
              <p:tags r:id="rId38"/>
            </p:custDataLst>
          </p:nvPr>
        </p:nvSpPr>
        <p:spPr bwMode="auto">
          <a:xfrm>
            <a:off x="3575050" y="5106988"/>
            <a:ext cx="577850" cy="2127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chemeClr val="bg1"/>
                </a:solidFill>
                <a:ea typeface="等线" panose="02010600030101010101" pitchFamily="2" charset="-122"/>
              </a:rPr>
              <a:t>LSD100</a:t>
            </a:r>
            <a:endParaRPr lang="zh-CN" altLang="en-US" sz="1400" dirty="0">
              <a:solidFill>
                <a:schemeClr val="bg1"/>
              </a:solidFill>
              <a:ea typeface="等线" panose="02010600030101010101" pitchFamily="2" charset="-122"/>
            </a:endParaRPr>
          </a:p>
        </p:txBody>
      </p:sp>
      <p:sp>
        <p:nvSpPr>
          <p:cNvPr id="93" name="矩形 92">
            <a:extLst>
              <a:ext uri="{FF2B5EF4-FFF2-40B4-BE49-F238E27FC236}">
                <a16:creationId xmlns:a16="http://schemas.microsoft.com/office/drawing/2014/main" id="{DE5445DB-D918-26A3-EB54-593912F3EF77}"/>
              </a:ext>
            </a:extLst>
          </p:cNvPr>
          <p:cNvSpPr/>
          <p:nvPr/>
        </p:nvSpPr>
        <p:spPr>
          <a:xfrm>
            <a:off x="1120775" y="5822950"/>
            <a:ext cx="577402" cy="2756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2129155" algn="l"/>
              </a:tabLst>
            </a:pPr>
            <a:r>
              <a:rPr lang="en-US" altLang="zh-CN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15kW</a:t>
            </a:r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D2E9E669-1740-DADF-8D18-0A9167DB1FA8}"/>
              </a:ext>
            </a:extLst>
          </p:cNvPr>
          <p:cNvSpPr/>
          <p:nvPr/>
        </p:nvSpPr>
        <p:spPr>
          <a:xfrm>
            <a:off x="3186906" y="5822950"/>
            <a:ext cx="662361" cy="2756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2129155" algn="l"/>
              </a:tabLst>
            </a:pPr>
            <a:r>
              <a:rPr lang="en-US" altLang="zh-CN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400kW</a:t>
            </a:r>
          </a:p>
        </p:txBody>
      </p:sp>
      <p:graphicFrame>
        <p:nvGraphicFramePr>
          <p:cNvPr id="125" name="Chart 3">
            <a:extLst>
              <a:ext uri="{FF2B5EF4-FFF2-40B4-BE49-F238E27FC236}">
                <a16:creationId xmlns:a16="http://schemas.microsoft.com/office/drawing/2014/main" id="{2FC1185B-3957-9C0F-BEE6-B41CB67691BC}"/>
              </a:ext>
            </a:extLst>
          </p:cNvPr>
          <p:cNvGraphicFramePr/>
          <p:nvPr>
            <p:custDataLst>
              <p:tags r:id="rId39"/>
            </p:custDataLst>
          </p:nvPr>
        </p:nvGraphicFramePr>
        <p:xfrm>
          <a:off x="6943725" y="5281613"/>
          <a:ext cx="3321050" cy="819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0"/>
          </a:graphicData>
        </a:graphic>
      </p:graphicFrame>
      <p:sp>
        <p:nvSpPr>
          <p:cNvPr id="96" name="矩形 95">
            <a:extLst>
              <a:ext uri="{FF2B5EF4-FFF2-40B4-BE49-F238E27FC236}">
                <a16:creationId xmlns:a16="http://schemas.microsoft.com/office/drawing/2014/main" id="{28A5A4B1-61F9-BEE2-994D-2CC9D9E196F3}"/>
              </a:ext>
            </a:extLst>
          </p:cNvPr>
          <p:cNvSpPr/>
          <p:nvPr>
            <p:custDataLst>
              <p:tags r:id="rId40"/>
            </p:custDataLst>
          </p:nvPr>
        </p:nvSpPr>
        <p:spPr bwMode="auto">
          <a:xfrm>
            <a:off x="6207125" y="5584825"/>
            <a:ext cx="701675" cy="2127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chemeClr val="bg1"/>
                </a:solidFill>
                <a:ea typeface="等线" panose="02010600030101010101" pitchFamily="2" charset="-122"/>
              </a:rPr>
              <a:t>3/6/10kV</a:t>
            </a:r>
            <a:endParaRPr lang="zh-CN" altLang="en-US" sz="1400" dirty="0">
              <a:solidFill>
                <a:schemeClr val="bg1"/>
              </a:solidFill>
              <a:ea typeface="等线" panose="02010600030101010101" pitchFamily="2" charset="-122"/>
            </a:endParaRPr>
          </a:p>
        </p:txBody>
      </p:sp>
      <p:sp>
        <p:nvSpPr>
          <p:cNvPr id="97" name="矩形 96">
            <a:extLst>
              <a:ext uri="{FF2B5EF4-FFF2-40B4-BE49-F238E27FC236}">
                <a16:creationId xmlns:a16="http://schemas.microsoft.com/office/drawing/2014/main" id="{4DD259B2-3CA7-5A91-745B-6AC4BA64BDBA}"/>
              </a:ext>
            </a:extLst>
          </p:cNvPr>
          <p:cNvSpPr/>
          <p:nvPr>
            <p:custDataLst>
              <p:tags r:id="rId41"/>
            </p:custDataLst>
          </p:nvPr>
        </p:nvSpPr>
        <p:spPr bwMode="gray">
          <a:xfrm>
            <a:off x="10207624" y="5595938"/>
            <a:ext cx="711200" cy="19208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25400" tIns="0" rIns="25400" bIns="0" rtlCol="0" anchor="ctr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400" dirty="0">
                <a:solidFill>
                  <a:schemeClr val="bg1"/>
                </a:solidFill>
              </a:rPr>
              <a:t>6,000kW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98" name="矩形 97">
            <a:extLst>
              <a:ext uri="{FF2B5EF4-FFF2-40B4-BE49-F238E27FC236}">
                <a16:creationId xmlns:a16="http://schemas.microsoft.com/office/drawing/2014/main" id="{54A96276-C5EC-5007-7748-3C5CDF7015D1}"/>
              </a:ext>
            </a:extLst>
          </p:cNvPr>
          <p:cNvSpPr/>
          <p:nvPr>
            <p:custDataLst>
              <p:tags r:id="rId42"/>
            </p:custDataLst>
          </p:nvPr>
        </p:nvSpPr>
        <p:spPr bwMode="auto">
          <a:xfrm>
            <a:off x="9096375" y="5111750"/>
            <a:ext cx="250825" cy="187325"/>
          </a:xfrm>
          <a:prstGeom prst="rect">
            <a:avLst/>
          </a:prstGeom>
          <a:solidFill>
            <a:srgbClr val="40BF22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矩形 98">
            <a:extLst>
              <a:ext uri="{FF2B5EF4-FFF2-40B4-BE49-F238E27FC236}">
                <a16:creationId xmlns:a16="http://schemas.microsoft.com/office/drawing/2014/main" id="{5676B223-52E8-8A07-4175-6A2D7B9D5A45}"/>
              </a:ext>
            </a:extLst>
          </p:cNvPr>
          <p:cNvSpPr/>
          <p:nvPr>
            <p:custDataLst>
              <p:tags r:id="rId43"/>
            </p:custDataLst>
          </p:nvPr>
        </p:nvSpPr>
        <p:spPr bwMode="auto">
          <a:xfrm>
            <a:off x="9398000" y="5106988"/>
            <a:ext cx="712788" cy="2127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chemeClr val="bg1"/>
                </a:solidFill>
                <a:ea typeface="等线" panose="02010600030101010101" pitchFamily="2" charset="-122"/>
              </a:rPr>
              <a:t>HSD2000</a:t>
            </a:r>
            <a:endParaRPr lang="zh-CN" altLang="en-US" sz="1400" dirty="0">
              <a:solidFill>
                <a:schemeClr val="bg1"/>
              </a:solidFill>
              <a:ea typeface="等线" panose="02010600030101010101" pitchFamily="2" charset="-122"/>
            </a:endParaRPr>
          </a:p>
        </p:txBody>
      </p:sp>
      <p:sp>
        <p:nvSpPr>
          <p:cNvPr id="100" name="矩形 99">
            <a:extLst>
              <a:ext uri="{FF2B5EF4-FFF2-40B4-BE49-F238E27FC236}">
                <a16:creationId xmlns:a16="http://schemas.microsoft.com/office/drawing/2014/main" id="{3783614F-2353-44A6-E602-94382BD5586E}"/>
              </a:ext>
            </a:extLst>
          </p:cNvPr>
          <p:cNvSpPr/>
          <p:nvPr/>
        </p:nvSpPr>
        <p:spPr>
          <a:xfrm>
            <a:off x="6846888" y="5803900"/>
            <a:ext cx="662361" cy="2756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2129155" algn="l"/>
              </a:tabLst>
            </a:pPr>
            <a:r>
              <a:rPr lang="en-US" altLang="zh-CN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500kW</a:t>
            </a:r>
          </a:p>
        </p:txBody>
      </p:sp>
      <p:sp>
        <p:nvSpPr>
          <p:cNvPr id="101" name="矩形 100">
            <a:extLst>
              <a:ext uri="{FF2B5EF4-FFF2-40B4-BE49-F238E27FC236}">
                <a16:creationId xmlns:a16="http://schemas.microsoft.com/office/drawing/2014/main" id="{99C1DDBF-0CB9-90E5-78B9-78967F5BAC26}"/>
              </a:ext>
            </a:extLst>
          </p:cNvPr>
          <p:cNvSpPr/>
          <p:nvPr/>
        </p:nvSpPr>
        <p:spPr>
          <a:xfrm>
            <a:off x="9732963" y="5803900"/>
            <a:ext cx="790601" cy="2756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2129155" algn="l"/>
              </a:tabLst>
            </a:pPr>
            <a:r>
              <a:rPr lang="en-US" altLang="zh-CN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6,000kW</a:t>
            </a:r>
          </a:p>
        </p:txBody>
      </p:sp>
      <p:sp>
        <p:nvSpPr>
          <p:cNvPr id="104" name="矩形 103">
            <a:extLst>
              <a:ext uri="{FF2B5EF4-FFF2-40B4-BE49-F238E27FC236}">
                <a16:creationId xmlns:a16="http://schemas.microsoft.com/office/drawing/2014/main" id="{D15A577A-D07A-2E12-D716-F6435CA0190E}"/>
              </a:ext>
            </a:extLst>
          </p:cNvPr>
          <p:cNvSpPr/>
          <p:nvPr/>
        </p:nvSpPr>
        <p:spPr>
          <a:xfrm>
            <a:off x="1035050" y="3805238"/>
            <a:ext cx="482824" cy="2746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2129155" algn="l"/>
              </a:tabLst>
            </a:pPr>
            <a:r>
              <a:rPr lang="en-US" altLang="zh-CN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0.75</a:t>
            </a:r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id="{28315AD9-DCB0-D7B8-FE80-0F80D634D952}"/>
              </a:ext>
            </a:extLst>
          </p:cNvPr>
          <p:cNvSpPr/>
          <p:nvPr/>
        </p:nvSpPr>
        <p:spPr>
          <a:xfrm>
            <a:off x="3427386" y="3805238"/>
            <a:ext cx="1052317" cy="275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  <a:tabLst>
                <a:tab pos="2129155" algn="l"/>
              </a:tabLst>
            </a:pPr>
            <a:r>
              <a:rPr lang="en-US" altLang="zh-CN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2,400 kW</a:t>
            </a:r>
          </a:p>
        </p:txBody>
      </p:sp>
      <p:sp>
        <p:nvSpPr>
          <p:cNvPr id="107" name="矩形 106">
            <a:extLst>
              <a:ext uri="{FF2B5EF4-FFF2-40B4-BE49-F238E27FC236}">
                <a16:creationId xmlns:a16="http://schemas.microsoft.com/office/drawing/2014/main" id="{86FCC267-3E0B-8447-2516-94B7A1A660B0}"/>
              </a:ext>
            </a:extLst>
          </p:cNvPr>
          <p:cNvSpPr/>
          <p:nvPr/>
        </p:nvSpPr>
        <p:spPr>
          <a:xfrm>
            <a:off x="2455938" y="3013770"/>
            <a:ext cx="436486" cy="274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2129155" algn="l"/>
              </a:tabLst>
            </a:pPr>
            <a:r>
              <a:rPr lang="en-US" altLang="zh-CN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</a:p>
        </p:txBody>
      </p:sp>
      <p:pic>
        <p:nvPicPr>
          <p:cNvPr id="108" name="图片 107">
            <a:extLst>
              <a:ext uri="{FF2B5EF4-FFF2-40B4-BE49-F238E27FC236}">
                <a16:creationId xmlns:a16="http://schemas.microsoft.com/office/drawing/2014/main" id="{5791383F-C69D-0313-2559-F8510E7C3114}"/>
              </a:ext>
            </a:extLst>
          </p:cNvPr>
          <p:cNvPicPr>
            <a:picLocks noChangeAspect="1"/>
          </p:cNvPicPr>
          <p:nvPr/>
        </p:nvPicPr>
        <p:blipFill>
          <a:blip r:embed="rId51">
            <a:clrChange>
              <a:clrFrom>
                <a:srgbClr val="EBFFFF"/>
              </a:clrFrom>
              <a:clrTo>
                <a:srgbClr val="EB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68888" y="4871652"/>
            <a:ext cx="765521" cy="1252538"/>
          </a:xfrm>
          <a:prstGeom prst="rect">
            <a:avLst/>
          </a:prstGeom>
        </p:spPr>
      </p:pic>
      <p:cxnSp>
        <p:nvCxnSpPr>
          <p:cNvPr id="109" name="直接连接符 108">
            <a:extLst>
              <a:ext uri="{FF2B5EF4-FFF2-40B4-BE49-F238E27FC236}">
                <a16:creationId xmlns:a16="http://schemas.microsoft.com/office/drawing/2014/main" id="{7C0B1CA4-6E6B-D7F5-DCD8-2BE0E7C4E738}"/>
              </a:ext>
            </a:extLst>
          </p:cNvPr>
          <p:cNvCxnSpPr>
            <a:cxnSpLocks/>
          </p:cNvCxnSpPr>
          <p:nvPr/>
        </p:nvCxnSpPr>
        <p:spPr>
          <a:xfrm flipH="1">
            <a:off x="491777" y="4364038"/>
            <a:ext cx="11346165" cy="0"/>
          </a:xfrm>
          <a:prstGeom prst="line">
            <a:avLst/>
          </a:prstGeom>
          <a:ln w="12700" cap="rnd" cmpd="tri">
            <a:solidFill>
              <a:schemeClr val="accent1">
                <a:alpha val="73000"/>
              </a:schemeClr>
            </a:solidFill>
            <a:prstDash val="lgDashDot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接连接符 109">
            <a:extLst>
              <a:ext uri="{FF2B5EF4-FFF2-40B4-BE49-F238E27FC236}">
                <a16:creationId xmlns:a16="http://schemas.microsoft.com/office/drawing/2014/main" id="{12FFF94B-7EB5-BCF7-8EF1-33D82C64B254}"/>
              </a:ext>
            </a:extLst>
          </p:cNvPr>
          <p:cNvCxnSpPr>
            <a:cxnSpLocks/>
          </p:cNvCxnSpPr>
          <p:nvPr/>
        </p:nvCxnSpPr>
        <p:spPr>
          <a:xfrm>
            <a:off x="5762625" y="1171575"/>
            <a:ext cx="0" cy="5172075"/>
          </a:xfrm>
          <a:prstGeom prst="line">
            <a:avLst/>
          </a:prstGeom>
          <a:ln w="12700" cap="rnd" cmpd="tri">
            <a:solidFill>
              <a:schemeClr val="accent1">
                <a:alpha val="73000"/>
              </a:schemeClr>
            </a:solidFill>
            <a:prstDash val="lgDashDot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1" name="图片 110">
            <a:extLst>
              <a:ext uri="{FF2B5EF4-FFF2-40B4-BE49-F238E27FC236}">
                <a16:creationId xmlns:a16="http://schemas.microsoft.com/office/drawing/2014/main" id="{638CD209-72E5-E4F9-A3F0-0D55916998A5}"/>
              </a:ext>
            </a:extLst>
          </p:cNvPr>
          <p:cNvPicPr>
            <a:picLocks noChangeAspect="1"/>
          </p:cNvPicPr>
          <p:nvPr/>
        </p:nvPicPr>
        <p:blipFill rotWithShape="1"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95796" y="2231186"/>
            <a:ext cx="2306360" cy="1296163"/>
          </a:xfrm>
          <a:prstGeom prst="rect">
            <a:avLst/>
          </a:prstGeom>
        </p:spPr>
      </p:pic>
      <p:pic>
        <p:nvPicPr>
          <p:cNvPr id="112" name="图片 111">
            <a:extLst>
              <a:ext uri="{FF2B5EF4-FFF2-40B4-BE49-F238E27FC236}">
                <a16:creationId xmlns:a16="http://schemas.microsoft.com/office/drawing/2014/main" id="{96ECE0EF-1D70-D052-DF86-7220905260EF}"/>
              </a:ext>
            </a:extLst>
          </p:cNvPr>
          <p:cNvPicPr>
            <a:picLocks noChangeAspect="1"/>
          </p:cNvPicPr>
          <p:nvPr/>
        </p:nvPicPr>
        <p:blipFill>
          <a:blip r:embed="rId5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59596" y="4645026"/>
            <a:ext cx="800682" cy="1417637"/>
          </a:xfrm>
          <a:prstGeom prst="rect">
            <a:avLst/>
          </a:prstGeom>
        </p:spPr>
      </p:pic>
      <p:sp>
        <p:nvSpPr>
          <p:cNvPr id="113" name="矩形 112">
            <a:extLst>
              <a:ext uri="{FF2B5EF4-FFF2-40B4-BE49-F238E27FC236}">
                <a16:creationId xmlns:a16="http://schemas.microsoft.com/office/drawing/2014/main" id="{BF9AFF2A-95C8-00D4-8E02-13497DD6C2BA}"/>
              </a:ext>
            </a:extLst>
          </p:cNvPr>
          <p:cNvSpPr/>
          <p:nvPr/>
        </p:nvSpPr>
        <p:spPr>
          <a:xfrm>
            <a:off x="2252858" y="3805238"/>
            <a:ext cx="439544" cy="2756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2129155" algn="l"/>
              </a:tabLst>
            </a:pPr>
            <a:r>
              <a:rPr lang="en-US" altLang="zh-CN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375</a:t>
            </a:r>
          </a:p>
        </p:txBody>
      </p:sp>
      <p:pic>
        <p:nvPicPr>
          <p:cNvPr id="118" name="图片 117">
            <a:extLst>
              <a:ext uri="{FF2B5EF4-FFF2-40B4-BE49-F238E27FC236}">
                <a16:creationId xmlns:a16="http://schemas.microsoft.com/office/drawing/2014/main" id="{93630FFB-B7EE-6BA5-1F73-B221222ACD57}"/>
              </a:ext>
            </a:extLst>
          </p:cNvPr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759" y="886058"/>
            <a:ext cx="1558635" cy="1214999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B2444E49-DF2C-084E-7711-586DC648A1B5}"/>
              </a:ext>
            </a:extLst>
          </p:cNvPr>
          <p:cNvPicPr>
            <a:picLocks noChangeAspect="1"/>
          </p:cNvPicPr>
          <p:nvPr/>
        </p:nvPicPr>
        <p:blipFill rotWithShape="1">
          <a:blip r:embed="rId56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9" t="8946" r="3275" b="8026"/>
          <a:stretch/>
        </p:blipFill>
        <p:spPr>
          <a:xfrm>
            <a:off x="4687232" y="1422600"/>
            <a:ext cx="624674" cy="942529"/>
          </a:xfrm>
          <a:prstGeom prst="rect">
            <a:avLst/>
          </a:prstGeom>
          <a:effectLst>
            <a:softEdge rad="0"/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E11F413-26BF-6363-9942-F97CC91FB616}"/>
              </a:ext>
            </a:extLst>
          </p:cNvPr>
          <p:cNvPicPr>
            <a:picLocks noChangeAspect="1"/>
          </p:cNvPicPr>
          <p:nvPr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888" y="2836071"/>
            <a:ext cx="773389" cy="1189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088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9">
            <a:extLst>
              <a:ext uri="{FF2B5EF4-FFF2-40B4-BE49-F238E27FC236}">
                <a16:creationId xmlns:a16="http://schemas.microsoft.com/office/drawing/2014/main" id="{61712F9C-66E3-E06E-34E5-AC0E2EA9938A}"/>
              </a:ext>
            </a:extLst>
          </p:cNvPr>
          <p:cNvSpPr txBox="1"/>
          <p:nvPr/>
        </p:nvSpPr>
        <p:spPr>
          <a:xfrm>
            <a:off x="308897" y="391473"/>
            <a:ext cx="4811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30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Продуктовая линейка </a:t>
            </a:r>
            <a:endParaRPr lang="zh-CN" altLang="en-US" sz="30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B019651A-3DA1-81BF-4B7C-B7957BF3A0C1}"/>
              </a:ext>
            </a:extLst>
          </p:cNvPr>
          <p:cNvSpPr txBox="1"/>
          <p:nvPr/>
        </p:nvSpPr>
        <p:spPr>
          <a:xfrm>
            <a:off x="308897" y="958979"/>
            <a:ext cx="3318222" cy="369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Инженерные приводы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0A850F8-ADDD-349C-705E-EBE04A35D7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585" y="3723940"/>
            <a:ext cx="2773088" cy="2239892"/>
          </a:xfrm>
          <a:prstGeom prst="rect">
            <a:avLst/>
          </a:prstGeom>
        </p:spPr>
      </p:pic>
      <p:pic>
        <p:nvPicPr>
          <p:cNvPr id="13" name="图片 12" descr="Hope520轴测图2">
            <a:extLst>
              <a:ext uri="{FF2B5EF4-FFF2-40B4-BE49-F238E27FC236}">
                <a16:creationId xmlns:a16="http://schemas.microsoft.com/office/drawing/2014/main" id="{A4509CA4-3370-C111-6EC4-DC6B34A83A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001" t="6306" r="37002" b="8648"/>
          <a:stretch>
            <a:fillRect/>
          </a:stretch>
        </p:blipFill>
        <p:spPr>
          <a:xfrm>
            <a:off x="415490" y="2983160"/>
            <a:ext cx="2711011" cy="3431492"/>
          </a:xfrm>
          <a:prstGeom prst="rect">
            <a:avLst/>
          </a:prstGeom>
        </p:spPr>
      </p:pic>
      <p:sp>
        <p:nvSpPr>
          <p:cNvPr id="42" name="TextBox 9">
            <a:extLst>
              <a:ext uri="{FF2B5EF4-FFF2-40B4-BE49-F238E27FC236}">
                <a16:creationId xmlns:a16="http://schemas.microsoft.com/office/drawing/2014/main" id="{749343DD-C5E4-681D-5717-E6ABA82BB3BC}"/>
              </a:ext>
            </a:extLst>
          </p:cNvPr>
          <p:cNvSpPr txBox="1"/>
          <p:nvPr/>
        </p:nvSpPr>
        <p:spPr>
          <a:xfrm>
            <a:off x="590345" y="1383919"/>
            <a:ext cx="212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Одиночные ПЧ</a:t>
            </a:r>
            <a:r>
              <a:rPr lang="en-US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TextBox 9">
            <a:extLst>
              <a:ext uri="{FF2B5EF4-FFF2-40B4-BE49-F238E27FC236}">
                <a16:creationId xmlns:a16="http://schemas.microsoft.com/office/drawing/2014/main" id="{100EC1CA-5C19-3902-CE8F-A0DB5A4BAF00}"/>
              </a:ext>
            </a:extLst>
          </p:cNvPr>
          <p:cNvSpPr txBox="1"/>
          <p:nvPr/>
        </p:nvSpPr>
        <p:spPr>
          <a:xfrm>
            <a:off x="415491" y="2014038"/>
            <a:ext cx="2343214" cy="708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400V: 200~500kW</a:t>
            </a:r>
          </a:p>
          <a:p>
            <a:pPr marL="342900" indent="-34290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690V: 355~710kW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TextBox 9">
            <a:extLst>
              <a:ext uri="{FF2B5EF4-FFF2-40B4-BE49-F238E27FC236}">
                <a16:creationId xmlns:a16="http://schemas.microsoft.com/office/drawing/2014/main" id="{B62A091E-B7A3-E809-D108-D4B658132196}"/>
              </a:ext>
            </a:extLst>
          </p:cNvPr>
          <p:cNvSpPr txBox="1"/>
          <p:nvPr/>
        </p:nvSpPr>
        <p:spPr>
          <a:xfrm>
            <a:off x="4182062" y="1356479"/>
            <a:ext cx="212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dirty="0" err="1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Мультидрайв</a:t>
            </a:r>
            <a:r>
              <a:rPr lang="en-US" altLang="zh-CN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TextBox 9">
            <a:extLst>
              <a:ext uri="{FF2B5EF4-FFF2-40B4-BE49-F238E27FC236}">
                <a16:creationId xmlns:a16="http://schemas.microsoft.com/office/drawing/2014/main" id="{23B74BD9-5E68-1A46-8A0E-06F8FC41230B}"/>
              </a:ext>
            </a:extLst>
          </p:cNvPr>
          <p:cNvSpPr txBox="1"/>
          <p:nvPr/>
        </p:nvSpPr>
        <p:spPr>
          <a:xfrm>
            <a:off x="3950784" y="1721382"/>
            <a:ext cx="3318222" cy="1843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ru-RU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Диодные выпрямительные модули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 </a:t>
            </a:r>
          </a:p>
          <a:p>
            <a:pPr marL="285750" indent="-28575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400V: 500~1000kW</a:t>
            </a:r>
          </a:p>
          <a:p>
            <a:pPr marL="285750" indent="-28575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690V: 800~1400kW</a:t>
            </a:r>
          </a:p>
          <a:p>
            <a:pPr>
              <a:lnSpc>
                <a:spcPts val="23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IGBT </a:t>
            </a:r>
            <a:r>
              <a:rPr lang="ru-RU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инверторы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</a:p>
          <a:p>
            <a:pPr marL="285750" indent="-28575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400V: 315~500kW</a:t>
            </a:r>
          </a:p>
          <a:p>
            <a:pPr marL="285750" indent="-28575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690V: 450~710kW</a:t>
            </a:r>
          </a:p>
        </p:txBody>
      </p:sp>
      <p:grpSp>
        <p:nvGrpSpPr>
          <p:cNvPr id="50" name="组合 49">
            <a:extLst>
              <a:ext uri="{FF2B5EF4-FFF2-40B4-BE49-F238E27FC236}">
                <a16:creationId xmlns:a16="http://schemas.microsoft.com/office/drawing/2014/main" id="{80BAAAFD-D008-1408-788C-DF52C4F83475}"/>
              </a:ext>
            </a:extLst>
          </p:cNvPr>
          <p:cNvGrpSpPr/>
          <p:nvPr/>
        </p:nvGrpSpPr>
        <p:grpSpPr>
          <a:xfrm>
            <a:off x="3950784" y="3723940"/>
            <a:ext cx="3004645" cy="2239892"/>
            <a:chOff x="5387750" y="2145036"/>
            <a:chExt cx="5507247" cy="4179564"/>
          </a:xfrm>
        </p:grpSpPr>
        <p:pic>
          <p:nvPicPr>
            <p:cNvPr id="47" name="图片 46">
              <a:extLst>
                <a:ext uri="{FF2B5EF4-FFF2-40B4-BE49-F238E27FC236}">
                  <a16:creationId xmlns:a16="http://schemas.microsoft.com/office/drawing/2014/main" id="{1779C95D-DBB3-6A2F-655B-DB05BCEB4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87750" y="2145036"/>
              <a:ext cx="3004062" cy="417956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9" name="图片 48">
              <a:extLst>
                <a:ext uri="{FF2B5EF4-FFF2-40B4-BE49-F238E27FC236}">
                  <a16:creationId xmlns:a16="http://schemas.microsoft.com/office/drawing/2014/main" id="{758A850E-56E9-9D29-9524-7AAC2BED95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72441" y="2166389"/>
              <a:ext cx="2922556" cy="413685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51" name="TextBox 9">
            <a:extLst>
              <a:ext uri="{FF2B5EF4-FFF2-40B4-BE49-F238E27FC236}">
                <a16:creationId xmlns:a16="http://schemas.microsoft.com/office/drawing/2014/main" id="{6C0BB88B-8981-2919-7097-C77266B8B9FE}"/>
              </a:ext>
            </a:extLst>
          </p:cNvPr>
          <p:cNvSpPr txBox="1"/>
          <p:nvPr/>
        </p:nvSpPr>
        <p:spPr>
          <a:xfrm>
            <a:off x="8093289" y="1706396"/>
            <a:ext cx="3318222" cy="1843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AFE </a:t>
            </a:r>
            <a:r>
              <a:rPr lang="ru-RU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выпрямители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</a:p>
          <a:p>
            <a:pPr marL="342900" indent="-3429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400V: 355~450kW</a:t>
            </a:r>
          </a:p>
          <a:p>
            <a:pPr marL="342900" indent="-3429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690V: 450~630kW</a:t>
            </a:r>
          </a:p>
          <a:p>
            <a:pPr>
              <a:lnSpc>
                <a:spcPts val="2300"/>
              </a:lnSpc>
            </a:pPr>
            <a:r>
              <a:rPr lang="ru-RU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Активные фильтры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</a:p>
          <a:p>
            <a:pPr marL="285750" indent="-28575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400V: 800kW</a:t>
            </a:r>
          </a:p>
          <a:p>
            <a:pPr marL="285750" indent="-28575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690V: 1200kW</a:t>
            </a:r>
          </a:p>
        </p:txBody>
      </p:sp>
    </p:spTree>
    <p:extLst>
      <p:ext uri="{BB962C8B-B14F-4D97-AF65-F5344CB8AC3E}">
        <p14:creationId xmlns:p14="http://schemas.microsoft.com/office/powerpoint/2010/main" val="1284925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84CA9B18-064E-07DE-C184-3D44168431A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470892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>
            <a:extLst>
              <a:ext uri="{FF2B5EF4-FFF2-40B4-BE49-F238E27FC236}">
                <a16:creationId xmlns:a16="http://schemas.microsoft.com/office/drawing/2014/main" id="{E7F09E3F-AC87-C9BB-DFF2-DE00635078C5}"/>
              </a:ext>
            </a:extLst>
          </p:cNvPr>
          <p:cNvSpPr/>
          <p:nvPr/>
        </p:nvSpPr>
        <p:spPr>
          <a:xfrm>
            <a:off x="491778" y="1364959"/>
            <a:ext cx="97638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Средневольтные приводы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20FFBC56-8277-AC22-9587-877A16D70122}"/>
              </a:ext>
            </a:extLst>
          </p:cNvPr>
          <p:cNvSpPr txBox="1"/>
          <p:nvPr/>
        </p:nvSpPr>
        <p:spPr>
          <a:xfrm>
            <a:off x="491778" y="391259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9F30EA3-1912-5B20-9148-4706B8299EDB}"/>
              </a:ext>
            </a:extLst>
          </p:cNvPr>
          <p:cNvSpPr/>
          <p:nvPr/>
        </p:nvSpPr>
        <p:spPr>
          <a:xfrm>
            <a:off x="806103" y="2855300"/>
            <a:ext cx="34213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80% </a:t>
            </a: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Энергосбережение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D1051DF-69CA-6D84-2847-6E2746E8BC87}"/>
              </a:ext>
            </a:extLst>
          </p:cNvPr>
          <p:cNvSpPr/>
          <p:nvPr/>
        </p:nvSpPr>
        <p:spPr>
          <a:xfrm>
            <a:off x="806103" y="3699956"/>
            <a:ext cx="34213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20% </a:t>
            </a:r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Управление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6941A26D-A8EB-E4E7-9B00-844F6077F7DC}"/>
              </a:ext>
            </a:extLst>
          </p:cNvPr>
          <p:cNvCxnSpPr>
            <a:cxnSpLocks/>
          </p:cNvCxnSpPr>
          <p:nvPr/>
        </p:nvCxnSpPr>
        <p:spPr>
          <a:xfrm>
            <a:off x="903261" y="3298980"/>
            <a:ext cx="4573614" cy="0"/>
          </a:xfrm>
          <a:prstGeom prst="line">
            <a:avLst/>
          </a:prstGeom>
          <a:ln w="85725">
            <a:solidFill>
              <a:srgbClr val="66FF99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138CEE2-53CD-13CA-0E0D-D0B96AC84ABC}"/>
              </a:ext>
            </a:extLst>
          </p:cNvPr>
          <p:cNvCxnSpPr>
            <a:cxnSpLocks/>
          </p:cNvCxnSpPr>
          <p:nvPr/>
        </p:nvCxnSpPr>
        <p:spPr>
          <a:xfrm>
            <a:off x="903261" y="4143636"/>
            <a:ext cx="1325589" cy="0"/>
          </a:xfrm>
          <a:prstGeom prst="line">
            <a:avLst/>
          </a:prstGeom>
          <a:ln w="85725"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TextBox 1">
            <a:extLst>
              <a:ext uri="{FF2B5EF4-FFF2-40B4-BE49-F238E27FC236}">
                <a16:creationId xmlns:a16="http://schemas.microsoft.com/office/drawing/2014/main" id="{91118B9E-D099-B262-48C8-6E9AF0679F2E}"/>
              </a:ext>
            </a:extLst>
          </p:cNvPr>
          <p:cNvSpPr txBox="1"/>
          <p:nvPr/>
        </p:nvSpPr>
        <p:spPr>
          <a:xfrm>
            <a:off x="5943600" y="2036808"/>
            <a:ext cx="6149787" cy="380817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Достоинства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0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Плавный пуск двигателя</a:t>
            </a:r>
            <a:endParaRPr lang="en-US" altLang="zh-CN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Высокий коэффициент мощности (</a:t>
            </a:r>
            <a:r>
              <a:rPr lang="sv-SE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 </a:t>
            </a:r>
            <a:r>
              <a:rPr lang="el-GR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φ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&gt;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0.97</a:t>
            </a:r>
            <a:r>
              <a:rPr lang="zh-CN" alt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）</a:t>
            </a:r>
          </a:p>
          <a:p>
            <a:pPr lvl="0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Низкий уровень гармоник (</a:t>
            </a:r>
            <a:r>
              <a:rPr lang="en-US" altLang="zh-CN" sz="1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THDi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&lt;2%</a:t>
            </a:r>
            <a:r>
              <a:rPr lang="zh-CN" alt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）</a:t>
            </a:r>
          </a:p>
          <a:p>
            <a:pPr lvl="0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Высокий КПД 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(&gt;96%)</a:t>
            </a:r>
          </a:p>
          <a:p>
            <a:pPr lvl="0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Сокращение эксплуатационных затрат на оборудование</a:t>
            </a:r>
            <a:endParaRPr lang="en-US" altLang="zh-CN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Продление срока службы двигателя</a:t>
            </a:r>
            <a:endParaRPr lang="en-US" altLang="zh-CN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Автоматизация управления двигателем</a:t>
            </a:r>
            <a:endParaRPr lang="en-US" altLang="zh-CN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220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D781F0E-BE9B-9B8A-CEE0-3E79C5F10D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781F0E-BE9B-9B8A-CEE0-3E79C5F10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9">
            <a:extLst>
              <a:ext uri="{FF2B5EF4-FFF2-40B4-BE49-F238E27FC236}">
                <a16:creationId xmlns:a16="http://schemas.microsoft.com/office/drawing/2014/main" id="{2BC7B05E-CD1A-AE6E-AD02-5468ED119743}"/>
              </a:ext>
            </a:extLst>
          </p:cNvPr>
          <p:cNvSpPr txBox="1"/>
          <p:nvPr/>
        </p:nvSpPr>
        <p:spPr>
          <a:xfrm>
            <a:off x="491778" y="391259"/>
            <a:ext cx="331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SLANVERT</a:t>
            </a:r>
            <a:endParaRPr lang="zh-CN" altLang="en-US" sz="28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TextBox 1"/>
          <p:cNvSpPr txBox="1"/>
          <p:nvPr/>
        </p:nvSpPr>
        <p:spPr>
          <a:xfrm>
            <a:off x="422101" y="3429000"/>
            <a:ext cx="11347797" cy="28422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Приводы серии 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SBH 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это 4-е поколение ПЧ, созданных компанией 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SLANVERT</a:t>
            </a:r>
            <a:endParaRPr lang="ru-RU" altLang="zh-CN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Высокий </a:t>
            </a:r>
            <a:r>
              <a:rPr lang="sv-SE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 </a:t>
            </a:r>
            <a:r>
              <a:rPr lang="el-GR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φ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надёжный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высокий КПД, низкий уровень гармоник, простой в обслуживании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компактный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ru-RU" altLang="zh-CN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Работа как с асинхронными (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IM)</a:t>
            </a: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так и с синхронными моторами с постоянными магнитами</a:t>
            </a:r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(PM)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Широко применяется в металлургии, энергетике, машиностроении, ЦБК, нефтехимии, горнодобывающей промышленности и т.д.</a:t>
            </a:r>
            <a:endParaRPr lang="en-US" altLang="zh-CN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6CD0075E-1E52-9025-81DC-E02B8D36BCB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820" r="68492"/>
          <a:stretch/>
        </p:blipFill>
        <p:spPr>
          <a:xfrm>
            <a:off x="2898213" y="1100146"/>
            <a:ext cx="1927026" cy="202506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CC8E89F-2C7D-D754-5203-6EAC6CF0D9B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598"/>
          <a:stretch/>
        </p:blipFill>
        <p:spPr>
          <a:xfrm>
            <a:off x="7958156" y="1114616"/>
            <a:ext cx="4237416" cy="202334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91FAF32-D4CA-AACE-2DDB-3CDDEE9021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6972" y="1105481"/>
            <a:ext cx="3611184" cy="202396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13B8416-E6E5-A4F2-5757-0A6621BFBA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41" y="1114615"/>
            <a:ext cx="2878247" cy="2023349"/>
          </a:xfrm>
          <a:prstGeom prst="rect">
            <a:avLst/>
          </a:prstGeom>
        </p:spPr>
      </p:pic>
      <p:sp>
        <p:nvSpPr>
          <p:cNvPr id="9" name="Shape 851">
            <a:extLst>
              <a:ext uri="{FF2B5EF4-FFF2-40B4-BE49-F238E27FC236}">
                <a16:creationId xmlns:a16="http://schemas.microsoft.com/office/drawing/2014/main" id="{ABADA9E8-55F4-60F8-17B0-AD35795A330C}"/>
              </a:ext>
            </a:extLst>
          </p:cNvPr>
          <p:cNvSpPr/>
          <p:nvPr/>
        </p:nvSpPr>
        <p:spPr>
          <a:xfrm>
            <a:off x="-7959" y="1105482"/>
            <a:ext cx="12189518" cy="2032482"/>
          </a:xfrm>
          <a:prstGeom prst="rect">
            <a:avLst/>
          </a:prstGeom>
          <a:solidFill>
            <a:srgbClr val="068ADA">
              <a:alpha val="69000"/>
            </a:srgbClr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 dirty="0">
              <a:latin typeface="Helvetica" panose="020B0604020202030204" pitchFamily="34" charset="0"/>
              <a:ea typeface="Helvetica" panose="020B0604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603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347" imgH="348" progId="TCLayout.ActiveDocument.1">
                  <p:embed/>
                </p:oleObj>
              </mc:Choice>
              <mc:Fallback>
                <p:oleObj name="think-cell 幻灯片" r:id="rId3" imgW="347" imgH="348" progId="TCLayout.ActiveDocument.1">
                  <p:embed/>
                  <p:pic>
                    <p:nvPicPr>
                      <p:cNvPr id="3" name="think-cell data - do not delete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9"/>
          <p:cNvSpPr txBox="1"/>
          <p:nvPr/>
        </p:nvSpPr>
        <p:spPr>
          <a:xfrm>
            <a:off x="491778" y="391259"/>
            <a:ext cx="73881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3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Средневольтные приводы </a:t>
            </a:r>
            <a:r>
              <a:rPr lang="ru-RU" altLang="zh-CN" sz="30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серии</a:t>
            </a:r>
            <a:r>
              <a:rPr lang="ru-RU" altLang="zh-CN" sz="3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000" dirty="0">
                <a:solidFill>
                  <a:srgbClr val="25C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SBH</a:t>
            </a:r>
            <a:endParaRPr lang="zh-CN" altLang="en-US" sz="3000" dirty="0">
              <a:solidFill>
                <a:srgbClr val="25C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920725" y="1552755"/>
            <a:ext cx="27090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Интегрируемые 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11229CA1-9A57-0EC8-0279-7838BE93BB3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8637" y="2470143"/>
            <a:ext cx="6234233" cy="3168656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6D601D9D-E3BC-B22A-EA9B-14C12CD1F2AA}"/>
              </a:ext>
            </a:extLst>
          </p:cNvPr>
          <p:cNvSpPr/>
          <p:nvPr/>
        </p:nvSpPr>
        <p:spPr>
          <a:xfrm>
            <a:off x="388637" y="1552755"/>
            <a:ext cx="19649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Стандартные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94DF985C-0BDB-83A0-473F-C8CBD8EF88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725" y="2470143"/>
            <a:ext cx="4698102" cy="3132068"/>
          </a:xfrm>
          <a:prstGeom prst="rect">
            <a:avLst/>
          </a:prstGeom>
          <a:effectLst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44993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8224&quot;&gt;&lt;version val=&quot;35166&quot;/&gt;&lt;CPresentation id=&quot;1&quot;&gt;&lt;m_precDefaultNumber&gt;&lt;m_bNumberIsYear val=&quot;1&quot;/&gt;&lt;m_chMinusSymbol&gt;-&lt;/m_chMinusSymbol&gt;&lt;m_chDecimalSymbol17909&gt;.&lt;/m_chDecimalSymbol17909&gt;&lt;m_nGroupingDigits17909 val=&quot;2147483647&quot;/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Y/%#m/%#d&lt;/m_strFormatTime&gt;&lt;m_yearfmt&gt;&lt;begin val=&quot;0&quot;/&gt;&lt;end val=&quot;0&quot;/&gt;&lt;/m_yearfmt&gt;&lt;/m_precDefaultDate&gt;&lt;m_precDefaultDay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yearfmt&gt;&lt;begin val=&quot;0&quot;/&gt;&lt;end val=&quot;4&quot;/&gt;&lt;/m_yearfmt&gt;&lt;/m_precDefaultQuarter&gt;&lt;m_precDefaultYear&gt;&lt;m_yearfmt&gt;&lt;begin val=&quot;0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5&quot;&gt;&lt;elem m_fUsage=&quot;3.19510000000000005116E+00&quot;&gt;&lt;m_msothmcolidx val=&quot;0&quot;/&gt;&lt;m_rgb r=&quot;40&quot; g=&quot;BF&quot; b=&quot;22&quot;/&gt;&lt;/elem&gt;&lt;elem m_fUsage=&quot;1.34932869899999996477E+00&quot;&gt;&lt;m_msothmcolidx val=&quot;0&quot;/&gt;&lt;m_rgb r=&quot;25&quot; g=&quot;C6&quot; b=&quot;FF&quot;/&gt;&lt;/elem&gt;&lt;elem m_fUsage=&quot;1.18242953648100024289E+00&quot;&gt;&lt;m_msothmcolidx val=&quot;0&quot;/&gt;&lt;m_rgb r=&quot;F3&quot; g=&quot;F6&quot; b=&quot;00&quot;/&gt;&lt;/elem&gt;&lt;elem m_fUsage=&quot;9.04300596090000019522E-01&quot;&gt;&lt;m_msothmcolidx val=&quot;0&quot;/&gt;&lt;m_rgb r=&quot;1D&quot; g=&quot;7A&quot; b=&quot;F1&quot;/&gt;&lt;/elem&gt;&lt;elem m_fUsage=&quot;8.26975340100000178012E-01&quot;&gt;&lt;m_msothmcolidx val=&quot;0&quot;/&gt;&lt;m_rgb r=&quot;14&quot; g=&quot;74&quot; b=&quot;F3&quot;/&gt;&lt;/elem&gt;&lt;/m_vecMRU&gt;&lt;/m_mruColor&gt;&lt;m_eweekdayFirstOfWeek val=&quot;1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LC5Ovk8f_dFl.Rh2jrrc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WLkLRu6imd.NPOT_IqDR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EH5XPnt6oyuKLaFx.0rZ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TFJni44OVC6LRq.URpGw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70da9Hv.1gqlcvuq8YNz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Owa.a4c8ES9M5wihrsp9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ZuW8fMXXhMV5YrTLGP5E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V05cOSbOC.98XE1kvHyb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sO5mmKQhEFfdIAc3qMcC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G9wVfKTG_fqW.CbYl589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p5uOhVwL4p.CIHLQ_mm6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VRgEqZ4ojYbMngM4cuzC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OGXx0.Qgezrrx46rjJcy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EslYcJRyqO2m5tQJF9_7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ffSO7MmCife6GDa.CCiD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0O85vIDIQXmTYmV4oGjy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EZ_wUqGen97cZOg7aoLJ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mDTNNAvKZu89RuLtFSJj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e9.pnzTmg_gXjmyQ1Qph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vIWjgs1UiNm98R04J_AI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f0hBaCVghyGtCjXqK57M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80ahLzf8gY4HzDmbvqDM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j_8ecYm4rX_nAfhAL8Tt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mqXiPy0St6czNMLGSrAvg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s41sI6iAA7tCNkBBsf6i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NrjJbmiqpDbzKhI1BPqR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54bCBAG9lp_GMTUlZH9f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UGyjqHjTMF7m9CzikWbL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RwTD0CgKzAl.EKU3wlHe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yaaGa4tm0ayUkSV5Jyhu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PNJf8cXt8.gapWqZ6YfL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OkdR4YM06zjaoNvxoBE4w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v26jVIhCPbmewk26ftcPQ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TzJA.DErnn7NZplyoFXi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3tVVW0bzo9Gjj.9..918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.sTDaYNp9KYIALlNhiVj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7lm1aJ1KvuGe67xyIzKm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hwJPpvAh09m_GZz2t4TM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AyEO4y2mgO_fcLBYzG5G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k0zm73uslF7d2lfDbzWY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.NfUWkczE67DAMu_aUCZw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Zi.xkHFZkwQ7em.dQ_54w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Pv5nMHeX3nVXM.6rPnQAg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6756</TotalTime>
  <Words>2757</Words>
  <Application>Microsoft Office PowerPoint</Application>
  <PresentationFormat>Широкоэкранный</PresentationFormat>
  <Paragraphs>389</Paragraphs>
  <Slides>45</Slides>
  <Notes>3</Notes>
  <HiddenSlides>1</HiddenSlides>
  <MMClips>1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6" baseType="lpstr">
      <vt:lpstr>等线</vt:lpstr>
      <vt:lpstr>Microsoft Yahei</vt:lpstr>
      <vt:lpstr>Microsoft Yahei</vt:lpstr>
      <vt:lpstr>宋体</vt:lpstr>
      <vt:lpstr>Arial</vt:lpstr>
      <vt:lpstr>Calibri</vt:lpstr>
      <vt:lpstr>Helvetica</vt:lpstr>
      <vt:lpstr>Times New Roman</vt:lpstr>
      <vt:lpstr>Office 主题​​</vt:lpstr>
      <vt:lpstr>自定义设计方案</vt:lpstr>
      <vt:lpstr>think-cell 幻灯片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PC</dc:creator>
  <cp:lastModifiedBy>Александр Пичугин</cp:lastModifiedBy>
  <cp:revision>350</cp:revision>
  <cp:lastPrinted>2023-10-31T06:18:18Z</cp:lastPrinted>
  <dcterms:created xsi:type="dcterms:W3CDTF">2023-06-28T02:39:51Z</dcterms:created>
  <dcterms:modified xsi:type="dcterms:W3CDTF">2025-06-25T05:15:55Z</dcterms:modified>
</cp:coreProperties>
</file>